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b montauban" userId="77a5d6b001563f4f" providerId="LiveId" clId="{BD87A0FF-966F-419F-AFE1-2FFC7F63C9D3}"/>
    <pc:docChg chg="custSel delSld modSld">
      <pc:chgData name="seb montauban" userId="77a5d6b001563f4f" providerId="LiveId" clId="{BD87A0FF-966F-419F-AFE1-2FFC7F63C9D3}" dt="2022-11-25T12:44:39.387" v="98" actId="2696"/>
      <pc:docMkLst>
        <pc:docMk/>
      </pc:docMkLst>
      <pc:sldChg chg="del">
        <pc:chgData name="seb montauban" userId="77a5d6b001563f4f" providerId="LiveId" clId="{BD87A0FF-966F-419F-AFE1-2FFC7F63C9D3}" dt="2022-11-25T12:44:39.387" v="98" actId="2696"/>
        <pc:sldMkLst>
          <pc:docMk/>
          <pc:sldMk cId="0" sldId="279"/>
        </pc:sldMkLst>
      </pc:sldChg>
      <pc:sldChg chg="modSp mod">
        <pc:chgData name="seb montauban" userId="77a5d6b001563f4f" providerId="LiveId" clId="{BD87A0FF-966F-419F-AFE1-2FFC7F63C9D3}" dt="2022-11-25T12:44:27.096" v="97" actId="20577"/>
        <pc:sldMkLst>
          <pc:docMk/>
          <pc:sldMk cId="0" sldId="281"/>
        </pc:sldMkLst>
        <pc:spChg chg="mod">
          <ac:chgData name="seb montauban" userId="77a5d6b001563f4f" providerId="LiveId" clId="{BD87A0FF-966F-419F-AFE1-2FFC7F63C9D3}" dt="2022-11-25T12:44:27.096" v="97" actId="20577"/>
          <ac:spMkLst>
            <pc:docMk/>
            <pc:sldMk cId="0" sldId="281"/>
            <ac:spMk id="286" creationId="{00000000-0000-0000-0000-000000000000}"/>
          </ac:spMkLst>
        </pc:spChg>
      </pc:sldChg>
      <pc:sldChg chg="modSp mod">
        <pc:chgData name="seb montauban" userId="77a5d6b001563f4f" providerId="LiveId" clId="{BD87A0FF-966F-419F-AFE1-2FFC7F63C9D3}" dt="2022-11-24T08:31:36.160" v="51" actId="20577"/>
        <pc:sldMkLst>
          <pc:docMk/>
          <pc:sldMk cId="0" sldId="282"/>
        </pc:sldMkLst>
        <pc:spChg chg="mod">
          <ac:chgData name="seb montauban" userId="77a5d6b001563f4f" providerId="LiveId" clId="{BD87A0FF-966F-419F-AFE1-2FFC7F63C9D3}" dt="2022-11-24T08:31:36.160" v="51" actId="20577"/>
          <ac:spMkLst>
            <pc:docMk/>
            <pc:sldMk cId="0" sldId="282"/>
            <ac:spMk id="294" creationId="{00000000-0000-0000-0000-000000000000}"/>
          </ac:spMkLst>
        </pc:spChg>
        <pc:spChg chg="mod">
          <ac:chgData name="seb montauban" userId="77a5d6b001563f4f" providerId="LiveId" clId="{BD87A0FF-966F-419F-AFE1-2FFC7F63C9D3}" dt="2022-11-24T08:28:46.005" v="38"/>
          <ac:spMkLst>
            <pc:docMk/>
            <pc:sldMk cId="0" sldId="282"/>
            <ac:spMk id="295" creationId="{00000000-0000-0000-0000-000000000000}"/>
          </ac:spMkLst>
        </pc:spChg>
      </pc:sldChg>
      <pc:sldChg chg="modSp mod">
        <pc:chgData name="seb montauban" userId="77a5d6b001563f4f" providerId="LiveId" clId="{BD87A0FF-966F-419F-AFE1-2FFC7F63C9D3}" dt="2022-11-25T12:43:47.387" v="87" actId="20577"/>
        <pc:sldMkLst>
          <pc:docMk/>
          <pc:sldMk cId="0" sldId="291"/>
        </pc:sldMkLst>
        <pc:spChg chg="mod">
          <ac:chgData name="seb montauban" userId="77a5d6b001563f4f" providerId="LiveId" clId="{BD87A0FF-966F-419F-AFE1-2FFC7F63C9D3}" dt="2022-11-25T12:43:47.387" v="87" actId="20577"/>
          <ac:spMkLst>
            <pc:docMk/>
            <pc:sldMk cId="0" sldId="291"/>
            <ac:spMk id="381" creationId="{00000000-0000-0000-0000-000000000000}"/>
          </ac:spMkLst>
        </pc:spChg>
      </pc:sldChg>
      <pc:sldChg chg="modSp mod">
        <pc:chgData name="seb montauban" userId="77a5d6b001563f4f" providerId="LiveId" clId="{BD87A0FF-966F-419F-AFE1-2FFC7F63C9D3}" dt="2022-11-25T12:43:35.628" v="86" actId="20577"/>
        <pc:sldMkLst>
          <pc:docMk/>
          <pc:sldMk cId="0" sldId="292"/>
        </pc:sldMkLst>
        <pc:spChg chg="mod">
          <ac:chgData name="seb montauban" userId="77a5d6b001563f4f" providerId="LiveId" clId="{BD87A0FF-966F-419F-AFE1-2FFC7F63C9D3}" dt="2022-11-25T12:43:35.628" v="86" actId="20577"/>
          <ac:spMkLst>
            <pc:docMk/>
            <pc:sldMk cId="0" sldId="292"/>
            <ac:spMk id="395" creationId="{00000000-0000-0000-0000-000000000000}"/>
          </ac:spMkLst>
        </pc:spChg>
      </pc:sldChg>
      <pc:sldChg chg="modSp mod">
        <pc:chgData name="seb montauban" userId="77a5d6b001563f4f" providerId="LiveId" clId="{BD87A0FF-966F-419F-AFE1-2FFC7F63C9D3}" dt="2022-11-24T08:51:10.039" v="79" actId="20577"/>
        <pc:sldMkLst>
          <pc:docMk/>
          <pc:sldMk cId="0" sldId="294"/>
        </pc:sldMkLst>
        <pc:spChg chg="mod">
          <ac:chgData name="seb montauban" userId="77a5d6b001563f4f" providerId="LiveId" clId="{BD87A0FF-966F-419F-AFE1-2FFC7F63C9D3}" dt="2022-11-24T08:51:10.039" v="79" actId="20577"/>
          <ac:spMkLst>
            <pc:docMk/>
            <pc:sldMk cId="0" sldId="294"/>
            <ac:spMk id="404" creationId="{00000000-0000-0000-0000-000000000000}"/>
          </ac:spMkLst>
        </pc:spChg>
        <pc:spChg chg="mod">
          <ac:chgData name="seb montauban" userId="77a5d6b001563f4f" providerId="LiveId" clId="{BD87A0FF-966F-419F-AFE1-2FFC7F63C9D3}" dt="2022-11-24T08:50:51.270" v="62" actId="20577"/>
          <ac:spMkLst>
            <pc:docMk/>
            <pc:sldMk cId="0" sldId="294"/>
            <ac:spMk id="405" creationId="{00000000-0000-0000-0000-000000000000}"/>
          </ac:spMkLst>
        </pc:spChg>
      </pc:sldChg>
    </pc:docChg>
  </pc:docChgLst>
  <pc:docChgLst>
    <pc:chgData name="seb montauban" userId="77a5d6b001563f4f" providerId="LiveId" clId="{48C1C6B3-DF1B-431D-9FE2-11D2695E4924}"/>
    <pc:docChg chg="undo custSel modSld">
      <pc:chgData name="seb montauban" userId="77a5d6b001563f4f" providerId="LiveId" clId="{48C1C6B3-DF1B-431D-9FE2-11D2695E4924}" dt="2022-10-11T15:24:16.244" v="109" actId="20577"/>
      <pc:docMkLst>
        <pc:docMk/>
      </pc:docMkLst>
      <pc:sldChg chg="modSp mod">
        <pc:chgData name="seb montauban" userId="77a5d6b001563f4f" providerId="LiveId" clId="{48C1C6B3-DF1B-431D-9FE2-11D2695E4924}" dt="2022-02-17T10:12:45.309" v="31" actId="20577"/>
        <pc:sldMkLst>
          <pc:docMk/>
          <pc:sldMk cId="0" sldId="274"/>
        </pc:sldMkLst>
        <pc:graphicFrameChg chg="modGraphic">
          <ac:chgData name="seb montauban" userId="77a5d6b001563f4f" providerId="LiveId" clId="{48C1C6B3-DF1B-431D-9FE2-11D2695E4924}" dt="2022-02-17T10:12:41.246" v="29" actId="20577"/>
          <ac:graphicFrameMkLst>
            <pc:docMk/>
            <pc:sldMk cId="0" sldId="274"/>
            <ac:graphicFrameMk id="213" creationId="{00000000-0000-0000-0000-000000000000}"/>
          </ac:graphicFrameMkLst>
        </pc:graphicFrameChg>
        <pc:graphicFrameChg chg="modGraphic">
          <ac:chgData name="seb montauban" userId="77a5d6b001563f4f" providerId="LiveId" clId="{48C1C6B3-DF1B-431D-9FE2-11D2695E4924}" dt="2022-02-17T10:12:45.309" v="31" actId="20577"/>
          <ac:graphicFrameMkLst>
            <pc:docMk/>
            <pc:sldMk cId="0" sldId="274"/>
            <ac:graphicFrameMk id="217" creationId="{00000000-0000-0000-0000-000000000000}"/>
          </ac:graphicFrameMkLst>
        </pc:graphicFrameChg>
      </pc:sldChg>
      <pc:sldChg chg="modSp mod">
        <pc:chgData name="seb montauban" userId="77a5d6b001563f4f" providerId="LiveId" clId="{48C1C6B3-DF1B-431D-9FE2-11D2695E4924}" dt="2022-02-17T10:16:37.815" v="57" actId="2161"/>
        <pc:sldMkLst>
          <pc:docMk/>
          <pc:sldMk cId="0" sldId="275"/>
        </pc:sldMkLst>
        <pc:graphicFrameChg chg="modGraphic">
          <ac:chgData name="seb montauban" userId="77a5d6b001563f4f" providerId="LiveId" clId="{48C1C6B3-DF1B-431D-9FE2-11D2695E4924}" dt="2022-02-17T10:16:37.815" v="57" actId="2161"/>
          <ac:graphicFrameMkLst>
            <pc:docMk/>
            <pc:sldMk cId="0" sldId="275"/>
            <ac:graphicFrameMk id="230" creationId="{00000000-0000-0000-0000-000000000000}"/>
          </ac:graphicFrameMkLst>
        </pc:graphicFrameChg>
      </pc:sldChg>
      <pc:sldChg chg="modSp mod">
        <pc:chgData name="seb montauban" userId="77a5d6b001563f4f" providerId="LiveId" clId="{48C1C6B3-DF1B-431D-9FE2-11D2695E4924}" dt="2022-10-11T15:24:16.244" v="109" actId="20577"/>
        <pc:sldMkLst>
          <pc:docMk/>
          <pc:sldMk cId="0" sldId="277"/>
        </pc:sldMkLst>
        <pc:spChg chg="mod">
          <ac:chgData name="seb montauban" userId="77a5d6b001563f4f" providerId="LiveId" clId="{48C1C6B3-DF1B-431D-9FE2-11D2695E4924}" dt="2022-10-11T15:24:16.244" v="109" actId="20577"/>
          <ac:spMkLst>
            <pc:docMk/>
            <pc:sldMk cId="0" sldId="277"/>
            <ac:spMk id="246" creationId="{00000000-0000-0000-0000-000000000000}"/>
          </ac:spMkLst>
        </pc:spChg>
        <pc:spChg chg="mod">
          <ac:chgData name="seb montauban" userId="77a5d6b001563f4f" providerId="LiveId" clId="{48C1C6B3-DF1B-431D-9FE2-11D2695E4924}" dt="2022-10-11T15:24:15.562" v="108" actId="20577"/>
          <ac:spMkLst>
            <pc:docMk/>
            <pc:sldMk cId="0" sldId="277"/>
            <ac:spMk id="247" creationId="{00000000-0000-0000-0000-000000000000}"/>
          </ac:spMkLst>
        </pc:spChg>
      </pc:sldChg>
      <pc:sldChg chg="modSp mod">
        <pc:chgData name="seb montauban" userId="77a5d6b001563f4f" providerId="LiveId" clId="{48C1C6B3-DF1B-431D-9FE2-11D2695E4924}" dt="2022-03-07T08:28:24.902" v="80" actId="20577"/>
        <pc:sldMkLst>
          <pc:docMk/>
          <pc:sldMk cId="0" sldId="282"/>
        </pc:sldMkLst>
        <pc:spChg chg="mod">
          <ac:chgData name="seb montauban" userId="77a5d6b001563f4f" providerId="LiveId" clId="{48C1C6B3-DF1B-431D-9FE2-11D2695E4924}" dt="2022-02-18T10:04:23.862" v="61" actId="20577"/>
          <ac:spMkLst>
            <pc:docMk/>
            <pc:sldMk cId="0" sldId="282"/>
            <ac:spMk id="294" creationId="{00000000-0000-0000-0000-000000000000}"/>
          </ac:spMkLst>
        </pc:spChg>
        <pc:spChg chg="mod">
          <ac:chgData name="seb montauban" userId="77a5d6b001563f4f" providerId="LiveId" clId="{48C1C6B3-DF1B-431D-9FE2-11D2695E4924}" dt="2022-03-07T08:28:24.902" v="80" actId="20577"/>
          <ac:spMkLst>
            <pc:docMk/>
            <pc:sldMk cId="0" sldId="282"/>
            <ac:spMk id="295" creationId="{00000000-0000-0000-0000-000000000000}"/>
          </ac:spMkLst>
        </pc:spChg>
      </pc:sldChg>
      <pc:sldChg chg="modSp mod">
        <pc:chgData name="seb montauban" userId="77a5d6b001563f4f" providerId="LiveId" clId="{48C1C6B3-DF1B-431D-9FE2-11D2695E4924}" dt="2022-03-07T08:37:25.494" v="93" actId="313"/>
        <pc:sldMkLst>
          <pc:docMk/>
          <pc:sldMk cId="0" sldId="286"/>
        </pc:sldMkLst>
        <pc:spChg chg="mod">
          <ac:chgData name="seb montauban" userId="77a5d6b001563f4f" providerId="LiveId" clId="{48C1C6B3-DF1B-431D-9FE2-11D2695E4924}" dt="2022-03-07T08:37:25.494" v="93" actId="313"/>
          <ac:spMkLst>
            <pc:docMk/>
            <pc:sldMk cId="0" sldId="286"/>
            <ac:spMk id="325" creationId="{00000000-0000-0000-0000-000000000000}"/>
          </ac:spMkLst>
        </pc:spChg>
      </pc:sldChg>
      <pc:sldChg chg="modSp mod">
        <pc:chgData name="seb montauban" userId="77a5d6b001563f4f" providerId="LiveId" clId="{48C1C6B3-DF1B-431D-9FE2-11D2695E4924}" dt="2022-03-07T09:00:59.365" v="96" actId="113"/>
        <pc:sldMkLst>
          <pc:docMk/>
          <pc:sldMk cId="0" sldId="294"/>
        </pc:sldMkLst>
        <pc:spChg chg="mod">
          <ac:chgData name="seb montauban" userId="77a5d6b001563f4f" providerId="LiveId" clId="{48C1C6B3-DF1B-431D-9FE2-11D2695E4924}" dt="2022-03-07T09:00:59.365" v="96" actId="113"/>
          <ac:spMkLst>
            <pc:docMk/>
            <pc:sldMk cId="0" sldId="294"/>
            <ac:spMk id="405" creationId="{00000000-0000-0000-0000-000000000000}"/>
          </ac:spMkLst>
        </pc:spChg>
      </pc:sldChg>
    </pc:docChg>
  </pc:docChgLst>
</pc:chgInfo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Cliquez pour éditer le format du texte-titre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3745800" y="896400"/>
            <a:ext cx="8444880" cy="5064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" name="CustomShape 2"/>
          <p:cNvSpPr/>
          <p:nvPr/>
        </p:nvSpPr>
        <p:spPr>
          <a:xfrm>
            <a:off x="3817080" y="1747800"/>
            <a:ext cx="5906520" cy="14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 algn="ctr">
              <a:lnSpc>
                <a:spcPts val="11500"/>
              </a:lnSpc>
            </a:pPr>
            <a:r>
              <a:rPr lang="en-US" sz="12000" b="1" strike="noStrike" spc="389">
                <a:solidFill>
                  <a:srgbClr val="FFFFFF"/>
                </a:solidFill>
                <a:latin typeface="Arial"/>
                <a:ea typeface="DejaVu Sans"/>
              </a:rPr>
              <a:t>JAVA</a:t>
            </a:r>
            <a:endParaRPr lang="fr-FR" sz="12000" b="0" strike="noStrike" spc="-1">
              <a:latin typeface="Arial"/>
            </a:endParaRPr>
          </a:p>
        </p:txBody>
      </p:sp>
      <p:sp>
        <p:nvSpPr>
          <p:cNvPr id="40" name="CustomShape 3"/>
          <p:cNvSpPr/>
          <p:nvPr/>
        </p:nvSpPr>
        <p:spPr>
          <a:xfrm>
            <a:off x="4578480" y="3400920"/>
            <a:ext cx="6301440" cy="53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500" b="1" strike="noStrike" spc="690">
                <a:solidFill>
                  <a:srgbClr val="443D3D"/>
                </a:solidFill>
                <a:latin typeface="Arial"/>
                <a:ea typeface="DejaVu Sans"/>
              </a:rPr>
              <a:t>Formation EPITA</a:t>
            </a:r>
            <a:endParaRPr lang="fr-FR" sz="3500" b="0" strike="noStrike" spc="-1">
              <a:latin typeface="Arial"/>
            </a:endParaRPr>
          </a:p>
        </p:txBody>
      </p:sp>
      <p:sp>
        <p:nvSpPr>
          <p:cNvPr id="41" name="CustomShape 4"/>
          <p:cNvSpPr/>
          <p:nvPr/>
        </p:nvSpPr>
        <p:spPr>
          <a:xfrm rot="5400000">
            <a:off x="9879480" y="3810960"/>
            <a:ext cx="357156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500" b="0" strike="noStrike" spc="488">
                <a:solidFill>
                  <a:srgbClr val="FFFFFF"/>
                </a:solidFill>
                <a:latin typeface="Arial"/>
                <a:ea typeface="DejaVu Sans"/>
              </a:rPr>
              <a:t>PHILIPPOT SEBASTIEN</a:t>
            </a:r>
            <a:endParaRPr lang="fr-FR" sz="1500" b="0" strike="noStrike" spc="-1">
              <a:latin typeface="Arial"/>
            </a:endParaRPr>
          </a:p>
          <a:p>
            <a:pPr>
              <a:lnSpc>
                <a:spcPts val="1800"/>
              </a:lnSpc>
            </a:pPr>
            <a:endParaRPr lang="fr-FR" sz="1500" b="0" strike="noStrike" spc="-1">
              <a:latin typeface="Arial"/>
            </a:endParaRPr>
          </a:p>
        </p:txBody>
      </p:sp>
      <p:sp>
        <p:nvSpPr>
          <p:cNvPr id="42" name="CustomShape 5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CustomShape 6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4" name="Picture 2" descr="Java.Oracle.logo"/>
          <p:cNvPicPr/>
          <p:nvPr/>
        </p:nvPicPr>
        <p:blipFill>
          <a:blip r:embed="rId2"/>
          <a:stretch/>
        </p:blipFill>
        <p:spPr>
          <a:xfrm>
            <a:off x="412920" y="2742840"/>
            <a:ext cx="2781000" cy="1853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1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" dur="1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 additive="repl">
                                        <p:cTn id="2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7" presetClass="entr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persistence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131" name="CustomShape 4"/>
          <p:cNvSpPr/>
          <p:nvPr/>
        </p:nvSpPr>
        <p:spPr>
          <a:xfrm>
            <a:off x="1577160" y="1359000"/>
            <a:ext cx="2666160" cy="8038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DaoFactory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32" name="CustomShape 5"/>
          <p:cNvSpPr/>
          <p:nvPr/>
        </p:nvSpPr>
        <p:spPr>
          <a:xfrm>
            <a:off x="1786680" y="2164320"/>
            <a:ext cx="360" cy="686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6"/>
          <p:cNvSpPr/>
          <p:nvPr/>
        </p:nvSpPr>
        <p:spPr>
          <a:xfrm>
            <a:off x="4002840" y="2164320"/>
            <a:ext cx="360" cy="686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7"/>
          <p:cNvSpPr/>
          <p:nvPr/>
        </p:nvSpPr>
        <p:spPr>
          <a:xfrm>
            <a:off x="1050120" y="2875680"/>
            <a:ext cx="1776960" cy="5731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implementationDAO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35" name="CustomShape 8"/>
          <p:cNvSpPr/>
          <p:nvPr/>
        </p:nvSpPr>
        <p:spPr>
          <a:xfrm>
            <a:off x="4030920" y="2375640"/>
            <a:ext cx="62784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create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136" name="CustomShape 9"/>
          <p:cNvSpPr/>
          <p:nvPr/>
        </p:nvSpPr>
        <p:spPr>
          <a:xfrm>
            <a:off x="1750680" y="2375640"/>
            <a:ext cx="62784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create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137" name="CustomShape 10"/>
          <p:cNvSpPr/>
          <p:nvPr/>
        </p:nvSpPr>
        <p:spPr>
          <a:xfrm>
            <a:off x="3034080" y="2879640"/>
            <a:ext cx="1905480" cy="5731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implementation2DAO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38" name="CustomShape 11"/>
          <p:cNvSpPr/>
          <p:nvPr/>
        </p:nvSpPr>
        <p:spPr>
          <a:xfrm>
            <a:off x="1041480" y="4052160"/>
            <a:ext cx="1776960" cy="5731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InterfaceDAO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39" name="CustomShape 12"/>
          <p:cNvSpPr/>
          <p:nvPr/>
        </p:nvSpPr>
        <p:spPr>
          <a:xfrm>
            <a:off x="3034080" y="4036680"/>
            <a:ext cx="1776960" cy="5731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InterfaceDAO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40" name="CustomShape 13"/>
          <p:cNvSpPr/>
          <p:nvPr/>
        </p:nvSpPr>
        <p:spPr>
          <a:xfrm>
            <a:off x="1553400" y="3450600"/>
            <a:ext cx="360" cy="600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14"/>
          <p:cNvSpPr/>
          <p:nvPr/>
        </p:nvSpPr>
        <p:spPr>
          <a:xfrm>
            <a:off x="1553400" y="3552120"/>
            <a:ext cx="95364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implements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142" name="CustomShape 15"/>
          <p:cNvSpPr/>
          <p:nvPr/>
        </p:nvSpPr>
        <p:spPr>
          <a:xfrm>
            <a:off x="3635280" y="3450600"/>
            <a:ext cx="360" cy="576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16"/>
          <p:cNvSpPr/>
          <p:nvPr/>
        </p:nvSpPr>
        <p:spPr>
          <a:xfrm>
            <a:off x="3702240" y="3590640"/>
            <a:ext cx="95364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implements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144" name="CustomShape 17"/>
          <p:cNvSpPr/>
          <p:nvPr/>
        </p:nvSpPr>
        <p:spPr>
          <a:xfrm>
            <a:off x="6644160" y="1488240"/>
            <a:ext cx="4154760" cy="88272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package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com.example.dao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DaoFactory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  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ProduitDao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createProduitDao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 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return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new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ProduitDaoMysqlImpl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}</a:t>
            </a:r>
            <a:r>
              <a:rPr lang="fr-FR" sz="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}</a:t>
            </a:r>
            <a:endParaRPr lang="fr-FR" sz="800" b="0" strike="noStrike" spc="-1" dirty="0">
              <a:latin typeface="Arial"/>
            </a:endParaRPr>
          </a:p>
        </p:txBody>
      </p:sp>
      <p:sp>
        <p:nvSpPr>
          <p:cNvPr id="145" name="CustomShape 18"/>
          <p:cNvSpPr/>
          <p:nvPr/>
        </p:nvSpPr>
        <p:spPr>
          <a:xfrm>
            <a:off x="6644160" y="3196440"/>
            <a:ext cx="3429720" cy="91296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package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com.example.dao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Run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main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(String[] args){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ProduitDao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dao=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DaoFactory.createProduitDao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();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} </a:t>
            </a:r>
            <a:endParaRPr lang="fr-FR" sz="1000" b="0" strike="noStrike" spc="-1" dirty="0">
              <a:latin typeface="Arial"/>
            </a:endParaRPr>
          </a:p>
        </p:txBody>
      </p:sp>
      <p:sp>
        <p:nvSpPr>
          <p:cNvPr id="146" name="CustomShape 19"/>
          <p:cNvSpPr/>
          <p:nvPr/>
        </p:nvSpPr>
        <p:spPr>
          <a:xfrm>
            <a:off x="6760800" y="2691000"/>
            <a:ext cx="2728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Utilisation de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DaoFactory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147" name="CustomShape 20"/>
          <p:cNvSpPr/>
          <p:nvPr/>
        </p:nvSpPr>
        <p:spPr>
          <a:xfrm>
            <a:off x="6864840" y="4117320"/>
            <a:ext cx="19432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Sans DaoFactory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48" name="CustomShape 21"/>
          <p:cNvSpPr/>
          <p:nvPr/>
        </p:nvSpPr>
        <p:spPr>
          <a:xfrm>
            <a:off x="6644160" y="4618080"/>
            <a:ext cx="3429720" cy="76104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package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com.example.dao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Run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main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(String[] args){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ProduitDao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dao=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new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ProduitDaoMysqlImpl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();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} </a:t>
            </a:r>
            <a:endParaRPr lang="fr-FR" sz="1000" b="0" strike="noStrike" spc="-1" dirty="0">
              <a:latin typeface="Arial"/>
            </a:endParaRPr>
          </a:p>
        </p:txBody>
      </p:sp>
      <p:sp>
        <p:nvSpPr>
          <p:cNvPr id="149" name="CustomShape 22"/>
          <p:cNvSpPr/>
          <p:nvPr/>
        </p:nvSpPr>
        <p:spPr>
          <a:xfrm>
            <a:off x="6861600" y="1035360"/>
            <a:ext cx="135972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DaoFactory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50" name="Line 23"/>
          <p:cNvSpPr/>
          <p:nvPr/>
        </p:nvSpPr>
        <p:spPr>
          <a:xfrm>
            <a:off x="5586840" y="1035360"/>
            <a:ext cx="0" cy="445104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0" y="6119640"/>
            <a:ext cx="3739680" cy="7369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3741840" y="6119640"/>
            <a:ext cx="8448840" cy="7369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persistence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154" name="CustomShape 4"/>
          <p:cNvSpPr/>
          <p:nvPr/>
        </p:nvSpPr>
        <p:spPr>
          <a:xfrm>
            <a:off x="689760" y="810000"/>
            <a:ext cx="29566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DaoFactory avec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55" name="Line 5"/>
          <p:cNvSpPr/>
          <p:nvPr/>
        </p:nvSpPr>
        <p:spPr>
          <a:xfrm>
            <a:off x="5054040" y="567720"/>
            <a:ext cx="0" cy="540504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CustomShape 6"/>
          <p:cNvSpPr/>
          <p:nvPr/>
        </p:nvSpPr>
        <p:spPr>
          <a:xfrm>
            <a:off x="430920" y="2157480"/>
            <a:ext cx="3971520" cy="243612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package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com.example.dao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import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org.hibernate.SessionFactory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DaoFactory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private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ProduitDao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createProduitDao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 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    return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new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ProduitDaoMysqlImpl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}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getSessionFactory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 {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if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(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==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null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) 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 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=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new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Configuration()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     .configure(</a:t>
            </a:r>
            <a:r>
              <a:rPr lang="fr-FR" sz="1000" b="0" strike="noStrike" spc="-1" dirty="0">
                <a:solidFill>
                  <a:srgbClr val="880000"/>
                </a:solidFill>
                <a:latin typeface="Courier New"/>
                <a:ea typeface="DejaVu Sans"/>
              </a:rPr>
              <a:t>"hibernate.cfg.xml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)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     .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buildSessionFactory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}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return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}</a:t>
            </a:r>
            <a:r>
              <a:rPr lang="fr-FR" sz="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 dirty="0">
              <a:latin typeface="Arial"/>
            </a:endParaRPr>
          </a:p>
        </p:txBody>
      </p:sp>
      <p:sp>
        <p:nvSpPr>
          <p:cNvPr id="157" name="CustomShape 7"/>
          <p:cNvSpPr/>
          <p:nvPr/>
        </p:nvSpPr>
        <p:spPr>
          <a:xfrm>
            <a:off x="493200" y="1352520"/>
            <a:ext cx="351000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Récupérer la sessionFactory avec un fichier XML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158" name="CustomShape 8"/>
          <p:cNvSpPr/>
          <p:nvPr/>
        </p:nvSpPr>
        <p:spPr>
          <a:xfrm>
            <a:off x="5358600" y="1694520"/>
            <a:ext cx="6705720" cy="3197520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wrap="none"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&lt;?xml version='1.0' 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encoding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='utf-8’?&gt;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&lt;!DOCTYPE 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hibernate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-configuration PUBLIC "-//Hibernate/Hibernate Configuration DTD//EN"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	"http://hibernate.sourceforge.net/hibernate-configuration-3.0.dtd"&gt;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hibernate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-configuration&gt; &lt;session-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factory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&gt;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>
                <a:solidFill>
                  <a:srgbClr val="0070C0"/>
                </a:solidFill>
                <a:latin typeface="Courier New"/>
                <a:ea typeface="DejaVu Sans"/>
              </a:rPr>
              <a:t>&lt;!-- informations de </a:t>
            </a:r>
            <a:r>
              <a:rPr lang="fr-FR" sz="1000" b="0" strike="noStrike" spc="-1" dirty="0" err="1">
                <a:solidFill>
                  <a:srgbClr val="0070C0"/>
                </a:solidFill>
                <a:latin typeface="Courier New"/>
                <a:ea typeface="DejaVu Sans"/>
              </a:rPr>
              <a:t>connection</a:t>
            </a:r>
            <a:r>
              <a:rPr lang="fr-FR" sz="1000" b="0" strike="noStrike" spc="-1" dirty="0">
                <a:solidFill>
                  <a:srgbClr val="0070C0"/>
                </a:solidFill>
                <a:latin typeface="Courier New"/>
                <a:ea typeface="DejaVu Sans"/>
              </a:rPr>
              <a:t> à la </a:t>
            </a:r>
            <a:r>
              <a:rPr lang="fr-FR" sz="1000" b="0" strike="noStrike" spc="-1" dirty="0" err="1">
                <a:solidFill>
                  <a:srgbClr val="0070C0"/>
                </a:solidFill>
                <a:latin typeface="Courier New"/>
                <a:ea typeface="DejaVu Sans"/>
              </a:rPr>
              <a:t>database</a:t>
            </a:r>
            <a:r>
              <a:rPr lang="fr-FR" sz="1000" b="0" strike="noStrike" spc="-1" dirty="0">
                <a:solidFill>
                  <a:srgbClr val="0070C0"/>
                </a:solidFill>
                <a:latin typeface="Courier New"/>
                <a:ea typeface="DejaVu Sans"/>
              </a:rPr>
              <a:t> --&gt;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name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="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dialect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"&gt;org.hibernate.dialect.PostgreSQL95Dialect&lt;/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name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="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connection.driver_class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"&gt;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org.postgresql.Driver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&lt;/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name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="connection.url"&gt;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jdbc:postgresql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://localhost:5432/ACHANGER&lt;/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name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="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connection.username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"&gt;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postgres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&lt;/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&gt;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 &lt;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name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="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connection.password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"&gt;ACHANGER&lt;/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0070C0"/>
                </a:solidFill>
                <a:latin typeface="Courier New"/>
                <a:ea typeface="DejaVu Sans"/>
              </a:rPr>
              <a:t>&lt;!-- Permet d'afficher les requêtes SQL --&gt;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name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="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show_sql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"&gt;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true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&lt;/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0070C0"/>
                </a:solidFill>
                <a:latin typeface="Courier New"/>
                <a:ea typeface="DejaVu Sans"/>
              </a:rPr>
              <a:t>&lt;!-- Permet à Hibernate de créer les tables depuis les entités --&gt;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name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="hbm2ddl.auto"&gt;update&lt;/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property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&lt;mapping class=" A CHANGER PAR LES CLASSES" /&gt;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&lt;mapping class="..." /&gt; &lt;mapping class="..." /&gt;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&lt;/session-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factory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&gt;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&lt;/</a:t>
            </a:r>
            <a:r>
              <a:rPr lang="fr-FR" sz="1000" b="0" strike="noStrike" spc="-1" dirty="0" err="1">
                <a:solidFill>
                  <a:srgbClr val="646464"/>
                </a:solidFill>
                <a:latin typeface="Courier New"/>
                <a:ea typeface="DejaVu Sans"/>
              </a:rPr>
              <a:t>hibernate</a:t>
            </a:r>
            <a:r>
              <a:rPr lang="fr-FR" sz="1000" b="0" strike="noStrike" spc="-1" dirty="0">
                <a:solidFill>
                  <a:srgbClr val="646464"/>
                </a:solidFill>
                <a:latin typeface="Courier New"/>
                <a:ea typeface="DejaVu Sans"/>
              </a:rPr>
              <a:t>-configuration&gt;</a:t>
            </a:r>
            <a:r>
              <a:rPr lang="fr-FR" sz="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 dirty="0">
              <a:latin typeface="Arial"/>
            </a:endParaRPr>
          </a:p>
        </p:txBody>
      </p:sp>
      <p:sp>
        <p:nvSpPr>
          <p:cNvPr id="159" name="CustomShape 9"/>
          <p:cNvSpPr/>
          <p:nvPr/>
        </p:nvSpPr>
        <p:spPr>
          <a:xfrm>
            <a:off x="5831280" y="1079640"/>
            <a:ext cx="379044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Hibernate.cfg.xml – a placer dans src/main/resources</a:t>
            </a:r>
            <a:endParaRPr lang="fr-FR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0" y="6119640"/>
            <a:ext cx="3739680" cy="7369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3741840" y="6119640"/>
            <a:ext cx="8448840" cy="7369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persistence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163" name="CustomShape 4"/>
          <p:cNvSpPr/>
          <p:nvPr/>
        </p:nvSpPr>
        <p:spPr>
          <a:xfrm>
            <a:off x="4644720" y="596160"/>
            <a:ext cx="6138000" cy="548172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package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com.example.dao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import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org.hibernate.SessionFactory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import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org.hibernate.boot.Metadata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import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org.hibernate.boot.MetadataSources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import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org.hibernate.boot.registry.StandardServiceRegistry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import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org.hibernate.boot.registry.StandardServiceRegistryBuilder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DaoFactory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{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private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StandardServiceRegistry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registry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private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ProduitDao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getProduitDao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 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return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new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ProduitDaoImpl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getSessionFactory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 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  If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(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==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null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) {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try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888888"/>
                </a:solidFill>
                <a:latin typeface="Courier New"/>
                <a:ea typeface="DejaVu Sans"/>
              </a:rPr>
              <a:t>           // </a:t>
            </a:r>
            <a:r>
              <a:rPr lang="fr-FR" sz="1000" b="0" strike="noStrike" spc="-1" dirty="0" err="1">
                <a:solidFill>
                  <a:srgbClr val="888888"/>
                </a:solidFill>
                <a:latin typeface="Courier New"/>
                <a:ea typeface="DejaVu Sans"/>
              </a:rPr>
              <a:t>Create</a:t>
            </a:r>
            <a:r>
              <a:rPr lang="fr-FR" sz="1000" b="0" strike="noStrike" spc="-1" dirty="0">
                <a:solidFill>
                  <a:srgbClr val="888888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888888"/>
                </a:solidFill>
                <a:latin typeface="Courier New"/>
                <a:ea typeface="DejaVu Sans"/>
              </a:rPr>
              <a:t>registry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	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registry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=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new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StandardServiceRegistryBuilder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().configure().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build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    </a:t>
            </a:r>
            <a:r>
              <a:rPr lang="fr-FR" sz="1000" b="0" strike="noStrike" spc="-1" dirty="0">
                <a:solidFill>
                  <a:srgbClr val="888888"/>
                </a:solidFill>
                <a:latin typeface="Courier New"/>
                <a:ea typeface="DejaVu Sans"/>
              </a:rPr>
              <a:t>// </a:t>
            </a:r>
            <a:r>
              <a:rPr lang="fr-FR" sz="1000" b="0" strike="noStrike" spc="-1" dirty="0" err="1">
                <a:solidFill>
                  <a:srgbClr val="888888"/>
                </a:solidFill>
                <a:latin typeface="Courier New"/>
                <a:ea typeface="DejaVu Sans"/>
              </a:rPr>
              <a:t>Create</a:t>
            </a:r>
            <a:r>
              <a:rPr lang="fr-FR" sz="1000" b="0" strike="noStrike" spc="-1" dirty="0">
                <a:solidFill>
                  <a:srgbClr val="888888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888888"/>
                </a:solidFill>
                <a:latin typeface="Courier New"/>
                <a:ea typeface="DejaVu Sans"/>
              </a:rPr>
              <a:t>MetadataSources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	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MetadataSources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sources =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new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MetadataSources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registry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);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    </a:t>
            </a:r>
            <a:r>
              <a:rPr lang="fr-FR" sz="1000" b="0" strike="noStrike" spc="-1" dirty="0">
                <a:solidFill>
                  <a:srgbClr val="888888"/>
                </a:solidFill>
                <a:latin typeface="Courier New"/>
                <a:ea typeface="DejaVu Sans"/>
              </a:rPr>
              <a:t>// </a:t>
            </a:r>
            <a:r>
              <a:rPr lang="fr-FR" sz="1000" b="0" strike="noStrike" spc="-1" dirty="0" err="1">
                <a:solidFill>
                  <a:srgbClr val="888888"/>
                </a:solidFill>
                <a:latin typeface="Courier New"/>
                <a:ea typeface="DejaVu Sans"/>
              </a:rPr>
              <a:t>Create</a:t>
            </a:r>
            <a:r>
              <a:rPr lang="fr-FR" sz="1000" b="0" strike="noStrike" spc="-1" dirty="0">
                <a:solidFill>
                  <a:srgbClr val="888888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888888"/>
                </a:solidFill>
                <a:latin typeface="Courier New"/>
                <a:ea typeface="DejaVu Sans"/>
              </a:rPr>
              <a:t>Metadata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	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Metadata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metadata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=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sources.getMetadataBuilder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().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build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888888"/>
                </a:solidFill>
                <a:latin typeface="Courier New"/>
                <a:ea typeface="DejaVu Sans"/>
              </a:rPr>
              <a:t>           // </a:t>
            </a:r>
            <a:r>
              <a:rPr lang="fr-FR" sz="1000" b="0" strike="noStrike" spc="-1" dirty="0" err="1">
                <a:solidFill>
                  <a:srgbClr val="888888"/>
                </a:solidFill>
                <a:latin typeface="Courier New"/>
                <a:ea typeface="DejaVu Sans"/>
              </a:rPr>
              <a:t>Create</a:t>
            </a:r>
            <a:r>
              <a:rPr lang="fr-FR" sz="1000" b="0" strike="noStrike" spc="-1" dirty="0">
                <a:solidFill>
                  <a:srgbClr val="888888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888888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	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=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metadata.getSessionFactoryBuilder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().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build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 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           catch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(Exception e) {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	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e.printStackTrace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	if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(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registry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!=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null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) 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	   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StandardServiceRegistryBuilder.destroy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registry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	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  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 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return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sessionFactory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}</a:t>
            </a:r>
            <a:r>
              <a:rPr lang="fr-FR" sz="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 dirty="0">
              <a:latin typeface="Arial"/>
            </a:endParaRPr>
          </a:p>
        </p:txBody>
      </p:sp>
      <p:sp>
        <p:nvSpPr>
          <p:cNvPr id="164" name="CustomShape 5"/>
          <p:cNvSpPr/>
          <p:nvPr/>
        </p:nvSpPr>
        <p:spPr>
          <a:xfrm>
            <a:off x="689760" y="810000"/>
            <a:ext cx="29566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DaoFactory avec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65" name="CustomShape 6"/>
          <p:cNvSpPr/>
          <p:nvPr/>
        </p:nvSpPr>
        <p:spPr>
          <a:xfrm>
            <a:off x="493200" y="1352520"/>
            <a:ext cx="351000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Récupérer la sessionFactory sans un fichier XML</a:t>
            </a:r>
            <a:endParaRPr lang="fr-FR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2647440" y="1887480"/>
            <a:ext cx="6765120" cy="2082240"/>
          </a:xfrm>
          <a:prstGeom prst="snipRoundRect">
            <a:avLst>
              <a:gd name="adj1" fmla="val 16667"/>
              <a:gd name="adj2" fmla="val 16667"/>
            </a:avLst>
          </a:prstGeom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3200" b="0" strike="noStrike" spc="-1">
                <a:solidFill>
                  <a:srgbClr val="FFFFFF"/>
                </a:solidFill>
                <a:latin typeface="Arial"/>
                <a:ea typeface="DejaVu Sans"/>
              </a:rPr>
              <a:t>Mise en place</a:t>
            </a:r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71" name="CustomShape 5"/>
          <p:cNvSpPr/>
          <p:nvPr/>
        </p:nvSpPr>
        <p:spPr>
          <a:xfrm flipH="1">
            <a:off x="1878840" y="1819440"/>
            <a:ext cx="562860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ETAPE 1 : Ajouter les dépendances MAVEN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72" name="CustomShape 6"/>
          <p:cNvSpPr/>
          <p:nvPr/>
        </p:nvSpPr>
        <p:spPr>
          <a:xfrm>
            <a:off x="2831400" y="2314440"/>
            <a:ext cx="6077520" cy="146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dependency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    &lt;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groupId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org.hibernate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&lt;/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groupId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    &lt;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artifactId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hibernate-core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&lt;/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artifactId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    &lt;</a:t>
            </a:r>
            <a:r>
              <a:rPr lang="fr-FR" sz="1800" b="0" strike="noStrike" spc="-1" dirty="0">
                <a:solidFill>
                  <a:srgbClr val="3F7F7F"/>
                </a:solidFill>
                <a:latin typeface="Consolas"/>
                <a:ea typeface="DejaVu Sans"/>
              </a:rPr>
              <a:t>version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r>
              <a:rPr lang="fr-FR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5.4.25.Final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&lt;/</a:t>
            </a:r>
            <a:r>
              <a:rPr lang="fr-FR" sz="1800" b="0" strike="noStrike" spc="-1" dirty="0">
                <a:solidFill>
                  <a:srgbClr val="3F7F7F"/>
                </a:solidFill>
                <a:latin typeface="Consolas"/>
                <a:ea typeface="DejaVu Sans"/>
              </a:rPr>
              <a:t>version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&lt;/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dependency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921040" y="3956760"/>
            <a:ext cx="5528880" cy="146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dependency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    &lt;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groupId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org.postgresql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&lt;/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groupId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    &lt;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artifactId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postgresql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&lt;/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artifactId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    &lt;</a:t>
            </a:r>
            <a:r>
              <a:rPr lang="fr-FR" sz="1800" b="0" strike="noStrike" spc="-1" dirty="0">
                <a:solidFill>
                  <a:srgbClr val="3F7F7F"/>
                </a:solidFill>
                <a:latin typeface="Consolas"/>
                <a:ea typeface="DejaVu Sans"/>
              </a:rPr>
              <a:t>version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r>
              <a:rPr lang="fr-FR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42.2.18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&lt;/</a:t>
            </a:r>
            <a:r>
              <a:rPr lang="fr-FR" sz="1800" b="0" strike="noStrike" spc="-1" dirty="0">
                <a:solidFill>
                  <a:srgbClr val="3F7F7F"/>
                </a:solidFill>
                <a:latin typeface="Consolas"/>
                <a:ea typeface="DejaVu Sans"/>
              </a:rPr>
              <a:t>version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&lt;/</a:t>
            </a:r>
            <a:r>
              <a:rPr lang="fr-FR" sz="1800" b="0" strike="noStrike" spc="-1" dirty="0" err="1">
                <a:solidFill>
                  <a:srgbClr val="3F7F7F"/>
                </a:solidFill>
                <a:latin typeface="Consolas"/>
                <a:ea typeface="DejaVu Sans"/>
              </a:rPr>
              <a:t>dependency</a:t>
            </a:r>
            <a:r>
              <a:rPr lang="fr-FR" sz="1800" b="0" strike="noStrike" spc="-1" dirty="0">
                <a:solidFill>
                  <a:srgbClr val="008080"/>
                </a:solidFill>
                <a:latin typeface="Consolas"/>
                <a:ea typeface="DejaVu Sans"/>
              </a:rPr>
              <a:t>&gt;</a:t>
            </a:r>
            <a:endParaRPr lang="fr-F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375012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177" name="CustomShape 4"/>
          <p:cNvSpPr/>
          <p:nvPr/>
        </p:nvSpPr>
        <p:spPr>
          <a:xfrm>
            <a:off x="1378440" y="81324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78" name="CustomShape 5"/>
          <p:cNvSpPr/>
          <p:nvPr/>
        </p:nvSpPr>
        <p:spPr>
          <a:xfrm flipH="1">
            <a:off x="1878840" y="1467000"/>
            <a:ext cx="53668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ETAPE 2 : Créer une entité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79" name="CustomShape 6"/>
          <p:cNvSpPr/>
          <p:nvPr/>
        </p:nvSpPr>
        <p:spPr>
          <a:xfrm>
            <a:off x="1463040" y="2526840"/>
            <a:ext cx="8940240" cy="285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package com.example.entite;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import javax.persistence.Entity;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import javax.persistence.GeneratedValue;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import javax.persistence.GenerationType;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import javax.persistence.Id;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@Entity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400" b="1" strike="noStrike" spc="-1">
                <a:solidFill>
                  <a:srgbClr val="000000"/>
                </a:solidFill>
                <a:latin typeface="Arial"/>
                <a:ea typeface="DejaVu Sans"/>
              </a:rPr>
              <a:t>public class Voiture {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@Id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@GeneratedValue(strategy = GenerationType.</a:t>
            </a:r>
            <a:r>
              <a:rPr lang="fr-FR" sz="1400" b="1" i="1" strike="noStrike" spc="-1">
                <a:solidFill>
                  <a:srgbClr val="000000"/>
                </a:solidFill>
                <a:latin typeface="Arial"/>
                <a:ea typeface="DejaVu Sans"/>
              </a:rPr>
              <a:t>IDENTITY)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400" b="1" strike="noStrike" spc="-1">
                <a:solidFill>
                  <a:srgbClr val="000000"/>
                </a:solidFill>
                <a:latin typeface="Arial"/>
                <a:ea typeface="DejaVu Sans"/>
              </a:rPr>
              <a:t>     private int id;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400" b="1" strike="noStrike" spc="-1">
                <a:solidFill>
                  <a:srgbClr val="000000"/>
                </a:solidFill>
                <a:latin typeface="Arial"/>
                <a:ea typeface="DejaVu Sans"/>
              </a:rPr>
              <a:t>     private String name;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  //Accesseurs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180" name="CustomShape 7"/>
          <p:cNvSpPr/>
          <p:nvPr/>
        </p:nvSpPr>
        <p:spPr>
          <a:xfrm>
            <a:off x="2571840" y="1838520"/>
            <a:ext cx="33609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Exemple Voiture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81" name="CustomShape 8"/>
          <p:cNvSpPr/>
          <p:nvPr/>
        </p:nvSpPr>
        <p:spPr>
          <a:xfrm flipH="1">
            <a:off x="2699640" y="3993120"/>
            <a:ext cx="48474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9"/>
          <p:cNvSpPr/>
          <p:nvPr/>
        </p:nvSpPr>
        <p:spPr>
          <a:xfrm flipH="1">
            <a:off x="2699640" y="4430880"/>
            <a:ext cx="48474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CustomShape 10"/>
          <p:cNvSpPr/>
          <p:nvPr/>
        </p:nvSpPr>
        <p:spPr>
          <a:xfrm flipH="1">
            <a:off x="6350400" y="4649040"/>
            <a:ext cx="11966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CustomShape 11"/>
          <p:cNvSpPr/>
          <p:nvPr/>
        </p:nvSpPr>
        <p:spPr>
          <a:xfrm>
            <a:off x="7549920" y="3848400"/>
            <a:ext cx="441972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Cette classe peut-être enregistrée en base de données par JPA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185" name="CustomShape 12"/>
          <p:cNvSpPr/>
          <p:nvPr/>
        </p:nvSpPr>
        <p:spPr>
          <a:xfrm>
            <a:off x="7549920" y="4168800"/>
            <a:ext cx="4419720" cy="42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Définition d’une clé primaire. Elle peut de plusieurs types (int Long…)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186" name="CustomShape 13"/>
          <p:cNvSpPr/>
          <p:nvPr/>
        </p:nvSpPr>
        <p:spPr>
          <a:xfrm>
            <a:off x="7549920" y="4524120"/>
            <a:ext cx="441972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La clé primaire est auto générée</a:t>
            </a:r>
            <a:endParaRPr lang="fr-FR" sz="11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2647440" y="1887480"/>
            <a:ext cx="6765120" cy="2082240"/>
          </a:xfrm>
          <a:prstGeom prst="snipRoundRect">
            <a:avLst>
              <a:gd name="adj1" fmla="val 16667"/>
              <a:gd name="adj2" fmla="val 16667"/>
            </a:avLst>
          </a:prstGeom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3200" b="0" strike="noStrike" spc="-1">
                <a:solidFill>
                  <a:srgbClr val="FFFFFF"/>
                </a:solidFill>
                <a:latin typeface="Arial"/>
                <a:ea typeface="DejaVu Sans"/>
              </a:rPr>
              <a:t>Les jointures</a:t>
            </a:r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3886200" y="2476080"/>
            <a:ext cx="4647600" cy="200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relation 1:1 : annotée par </a:t>
            </a: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AR PL SungtiL GB"/>
              </a:rPr>
              <a:t>@OneToOne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relation 1:n : annotée par </a:t>
            </a: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AR PL SungtiL GB"/>
              </a:rPr>
              <a:t>@OneToMany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relation n:1 : annotée par </a:t>
            </a: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AR PL SungtiL GB"/>
              </a:rPr>
              <a:t>@ManyToOne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relation n:n : annotée par </a:t>
            </a: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AR PL SungtiL GB"/>
              </a:rPr>
              <a:t>@ManyToMany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90" name="CustomShape 3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– Créer des relations 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91" name="CustomShape 4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192" name="CustomShape 5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93" name="CustomShape 6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3096360" y="2476080"/>
            <a:ext cx="437004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relation 1:1 : annotée par </a:t>
            </a: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@OneToOne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96" name="CustomShape 3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– Créer des relations 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97" name="CustomShape 4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198" name="CustomShape 5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99" name="CustomShape 6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00" name="Table 7"/>
          <p:cNvGraphicFramePr/>
          <p:nvPr/>
        </p:nvGraphicFramePr>
        <p:xfrm>
          <a:off x="2508480" y="3192120"/>
          <a:ext cx="2280600" cy="2219040"/>
        </p:xfrm>
        <a:graphic>
          <a:graphicData uri="http://schemas.openxmlformats.org/drawingml/2006/table">
            <a:tbl>
              <a:tblPr/>
              <a:tblGrid>
                <a:gridCol w="228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 dirty="0">
                          <a:solidFill>
                            <a:srgbClr val="FFFFFF"/>
                          </a:solidFill>
                          <a:latin typeface="Arial"/>
                        </a:rPr>
                        <a:t>         Livre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000000"/>
                          </a:solidFill>
                          <a:latin typeface="Arial"/>
                        </a:rPr>
                        <a:t>idLivre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FF0000"/>
                          </a:solidFill>
                          <a:latin typeface="Arial"/>
                        </a:rPr>
                        <a:t>idresume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1" name="CustomShape 8"/>
          <p:cNvSpPr/>
          <p:nvPr/>
        </p:nvSpPr>
        <p:spPr>
          <a:xfrm>
            <a:off x="152280" y="611028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02" name="CustomShape 9"/>
          <p:cNvSpPr/>
          <p:nvPr/>
        </p:nvSpPr>
        <p:spPr>
          <a:xfrm>
            <a:off x="3894120" y="611028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03" name="Table 10"/>
          <p:cNvGraphicFramePr/>
          <p:nvPr/>
        </p:nvGraphicFramePr>
        <p:xfrm>
          <a:off x="6928920" y="3116880"/>
          <a:ext cx="2251800" cy="2219040"/>
        </p:xfrm>
        <a:graphic>
          <a:graphicData uri="http://schemas.openxmlformats.org/drawingml/2006/table">
            <a:tbl>
              <a:tblPr/>
              <a:tblGrid>
                <a:gridCol w="225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 dirty="0">
                          <a:solidFill>
                            <a:srgbClr val="FFFFFF"/>
                          </a:solidFill>
                          <a:latin typeface="Arial"/>
                        </a:rPr>
                        <a:t>        </a:t>
                      </a:r>
                      <a:r>
                        <a:rPr lang="fr-FR" sz="1800" b="1" strike="noStrike" spc="-1" dirty="0" err="1">
                          <a:solidFill>
                            <a:srgbClr val="FFFFFF"/>
                          </a:solidFill>
                          <a:latin typeface="Arial"/>
                        </a:rPr>
                        <a:t>Resumé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FF0000"/>
                          </a:solidFill>
                          <a:latin typeface="Arial"/>
                        </a:rPr>
                        <a:t>idresume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>
                          <a:solidFill>
                            <a:srgbClr val="000000"/>
                          </a:solidFill>
                          <a:latin typeface="Arial"/>
                        </a:rPr>
                        <a:t>contenu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000000"/>
                          </a:solidFill>
                          <a:latin typeface="Arial"/>
                        </a:rPr>
                        <a:t>dateCreation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4" name="Line 11"/>
          <p:cNvSpPr/>
          <p:nvPr/>
        </p:nvSpPr>
        <p:spPr>
          <a:xfrm>
            <a:off x="4789080" y="4226040"/>
            <a:ext cx="2139840" cy="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12"/>
          <p:cNvSpPr/>
          <p:nvPr/>
        </p:nvSpPr>
        <p:spPr>
          <a:xfrm>
            <a:off x="6572160" y="3903120"/>
            <a:ext cx="442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206" name="CustomShape 13"/>
          <p:cNvSpPr/>
          <p:nvPr/>
        </p:nvSpPr>
        <p:spPr>
          <a:xfrm>
            <a:off x="4824720" y="3871080"/>
            <a:ext cx="442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3078360" y="2476080"/>
            <a:ext cx="454716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relation 1:N : annotée par </a:t>
            </a: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@OneToMany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09" name="CustomShape 3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– Créer des relations 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10" name="CustomShape 4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211" name="CustomShape 5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12" name="CustomShape 6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13" name="Table 7"/>
          <p:cNvGraphicFramePr/>
          <p:nvPr>
            <p:extLst>
              <p:ext uri="{D42A27DB-BD31-4B8C-83A1-F6EECF244321}">
                <p14:modId xmlns:p14="http://schemas.microsoft.com/office/powerpoint/2010/main" val="1031626936"/>
              </p:ext>
            </p:extLst>
          </p:nvPr>
        </p:nvGraphicFramePr>
        <p:xfrm>
          <a:off x="1484640" y="3116880"/>
          <a:ext cx="2280600" cy="2219040"/>
        </p:xfrm>
        <a:graphic>
          <a:graphicData uri="http://schemas.openxmlformats.org/drawingml/2006/table">
            <a:tbl>
              <a:tblPr/>
              <a:tblGrid>
                <a:gridCol w="228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 dirty="0">
                          <a:solidFill>
                            <a:srgbClr val="FFFFFF"/>
                          </a:solidFill>
                          <a:latin typeface="Arial"/>
                        </a:rPr>
                        <a:t>         Ville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FF0000"/>
                          </a:solidFill>
                          <a:latin typeface="Arial"/>
                        </a:rPr>
                        <a:t>idVille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r>
                        <a:rPr lang="fr-FR" dirty="0"/>
                        <a:t>5</a:t>
                      </a: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r>
                        <a:rPr lang="fr-FR" dirty="0"/>
                        <a:t>Lyon</a:t>
                      </a: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14" name="Table 8"/>
          <p:cNvGraphicFramePr/>
          <p:nvPr/>
        </p:nvGraphicFramePr>
        <p:xfrm>
          <a:off x="7911000" y="3067920"/>
          <a:ext cx="2251800" cy="2219040"/>
        </p:xfrm>
        <a:graphic>
          <a:graphicData uri="http://schemas.openxmlformats.org/drawingml/2006/table">
            <a:tbl>
              <a:tblPr/>
              <a:tblGrid>
                <a:gridCol w="225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 dirty="0">
                          <a:solidFill>
                            <a:srgbClr val="FFFFFF"/>
                          </a:solidFill>
                          <a:latin typeface="Arial"/>
                        </a:rPr>
                        <a:t>        Rue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000000"/>
                          </a:solidFill>
                          <a:latin typeface="Arial"/>
                        </a:rPr>
                        <a:t>idrue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000000"/>
                          </a:solidFill>
                          <a:latin typeface="Arial"/>
                        </a:rPr>
                        <a:t>geoPoint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5" name="CustomShape 9"/>
          <p:cNvSpPr/>
          <p:nvPr/>
        </p:nvSpPr>
        <p:spPr>
          <a:xfrm>
            <a:off x="7554240" y="3854520"/>
            <a:ext cx="442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216" name="CustomShape 10"/>
          <p:cNvSpPr/>
          <p:nvPr/>
        </p:nvSpPr>
        <p:spPr>
          <a:xfrm>
            <a:off x="3776760" y="3862800"/>
            <a:ext cx="442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graphicFrame>
        <p:nvGraphicFramePr>
          <p:cNvPr id="217" name="Table 11"/>
          <p:cNvGraphicFramePr/>
          <p:nvPr>
            <p:extLst>
              <p:ext uri="{D42A27DB-BD31-4B8C-83A1-F6EECF244321}">
                <p14:modId xmlns:p14="http://schemas.microsoft.com/office/powerpoint/2010/main" val="2981169850"/>
              </p:ext>
            </p:extLst>
          </p:nvPr>
        </p:nvGraphicFramePr>
        <p:xfrm>
          <a:off x="4685760" y="3098160"/>
          <a:ext cx="2280600" cy="2219040"/>
        </p:xfrm>
        <a:graphic>
          <a:graphicData uri="http://schemas.openxmlformats.org/drawingml/2006/table">
            <a:tbl>
              <a:tblPr/>
              <a:tblGrid>
                <a:gridCol w="1140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VilleID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RueId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FF0000"/>
                          </a:solidFill>
                          <a:latin typeface="Arial"/>
                        </a:rPr>
                        <a:t>idVille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FF0000"/>
                          </a:solidFill>
                          <a:latin typeface="Arial"/>
                        </a:rPr>
                        <a:t>idRue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r>
                        <a:rPr lang="fr-FR" dirty="0"/>
                        <a:t>2</a:t>
                      </a: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r>
                        <a:rPr lang="fr-FR" dirty="0"/>
                        <a:t>3</a:t>
                      </a: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8" name="Line 12"/>
          <p:cNvSpPr/>
          <p:nvPr/>
        </p:nvSpPr>
        <p:spPr>
          <a:xfrm>
            <a:off x="3741120" y="4472640"/>
            <a:ext cx="928080" cy="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Line 13"/>
          <p:cNvSpPr/>
          <p:nvPr/>
        </p:nvSpPr>
        <p:spPr>
          <a:xfrm>
            <a:off x="6966360" y="4358520"/>
            <a:ext cx="928080" cy="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8D5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2647440" y="1887480"/>
            <a:ext cx="6765120" cy="2082240"/>
          </a:xfrm>
          <a:prstGeom prst="snipRoundRect">
            <a:avLst>
              <a:gd name="adj1" fmla="val 16667"/>
              <a:gd name="adj2" fmla="val 16667"/>
            </a:avLst>
          </a:prstGeom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3200" b="0" strike="noStrike" spc="-1">
                <a:solidFill>
                  <a:srgbClr val="FFFFFF"/>
                </a:solidFill>
                <a:latin typeface="Arial"/>
                <a:ea typeface="DejaVu Sans"/>
              </a:rPr>
              <a:t>La couche persistance</a:t>
            </a:r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3098880" y="2476080"/>
            <a:ext cx="472392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relation N:N : annotée par </a:t>
            </a: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@ManyToMany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– Créer des relations 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23" name="CustomShape 4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224" name="CustomShape 5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25" name="CustomShape 6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26" name="Table 7"/>
          <p:cNvGraphicFramePr/>
          <p:nvPr/>
        </p:nvGraphicFramePr>
        <p:xfrm>
          <a:off x="1484640" y="3116880"/>
          <a:ext cx="2280600" cy="2219040"/>
        </p:xfrm>
        <a:graphic>
          <a:graphicData uri="http://schemas.openxmlformats.org/drawingml/2006/table">
            <a:tbl>
              <a:tblPr/>
              <a:tblGrid>
                <a:gridCol w="228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         Ville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0000"/>
                          </a:solidFill>
                          <a:latin typeface="Arial"/>
                        </a:rPr>
                        <a:t>idVille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27" name="Table 8"/>
          <p:cNvGraphicFramePr/>
          <p:nvPr/>
        </p:nvGraphicFramePr>
        <p:xfrm>
          <a:off x="7911000" y="3067920"/>
          <a:ext cx="2251800" cy="2219040"/>
        </p:xfrm>
        <a:graphic>
          <a:graphicData uri="http://schemas.openxmlformats.org/drawingml/2006/table">
            <a:tbl>
              <a:tblPr/>
              <a:tblGrid>
                <a:gridCol w="225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        Rue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idrue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nom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8" name="CustomShape 9"/>
          <p:cNvSpPr/>
          <p:nvPr/>
        </p:nvSpPr>
        <p:spPr>
          <a:xfrm>
            <a:off x="7554240" y="3854520"/>
            <a:ext cx="442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229" name="CustomShape 10"/>
          <p:cNvSpPr/>
          <p:nvPr/>
        </p:nvSpPr>
        <p:spPr>
          <a:xfrm>
            <a:off x="3776760" y="3862800"/>
            <a:ext cx="442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graphicFrame>
        <p:nvGraphicFramePr>
          <p:cNvPr id="230" name="Table 11"/>
          <p:cNvGraphicFramePr/>
          <p:nvPr>
            <p:extLst>
              <p:ext uri="{D42A27DB-BD31-4B8C-83A1-F6EECF244321}">
                <p14:modId xmlns:p14="http://schemas.microsoft.com/office/powerpoint/2010/main" val="448795424"/>
              </p:ext>
            </p:extLst>
          </p:nvPr>
        </p:nvGraphicFramePr>
        <p:xfrm>
          <a:off x="4685760" y="3098160"/>
          <a:ext cx="2280600" cy="2219040"/>
        </p:xfrm>
        <a:graphic>
          <a:graphicData uri="http://schemas.openxmlformats.org/drawingml/2006/table">
            <a:tbl>
              <a:tblPr/>
              <a:tblGrid>
                <a:gridCol w="1140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VilleID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RueId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0000"/>
                          </a:solidFill>
                          <a:latin typeface="Arial"/>
                        </a:rPr>
                        <a:t>idVille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0000"/>
                          </a:solidFill>
                          <a:latin typeface="Arial"/>
                        </a:rPr>
                        <a:t>idRue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E3E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1" name="Line 12"/>
          <p:cNvSpPr/>
          <p:nvPr/>
        </p:nvSpPr>
        <p:spPr>
          <a:xfrm>
            <a:off x="3741120" y="4472640"/>
            <a:ext cx="928080" cy="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2" name="Line 13"/>
          <p:cNvSpPr/>
          <p:nvPr/>
        </p:nvSpPr>
        <p:spPr>
          <a:xfrm>
            <a:off x="6966360" y="4358520"/>
            <a:ext cx="928080" cy="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3098880" y="2476080"/>
            <a:ext cx="472392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relation N:N : annotée par </a:t>
            </a: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AR PL SungtiL GB"/>
              </a:rPr>
              <a:t>@ManyToMany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– Créer des relations 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36" name="CustomShape 4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237" name="CustomShape 5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38" name="CustomShape 6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9" name="CustomShape 7"/>
          <p:cNvSpPr/>
          <p:nvPr/>
        </p:nvSpPr>
        <p:spPr>
          <a:xfrm>
            <a:off x="952560" y="3576960"/>
            <a:ext cx="101044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Cette association est bidirectionnelle. C’est-à-dire si la classe A à une relation de type ManyToMany vers la classe B, alors cette dernière à également une relation ManyToMany vers A.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3098880" y="2476080"/>
            <a:ext cx="472392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relation N:N : annotée par </a:t>
            </a: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AR PL SungtiL GB"/>
              </a:rPr>
              <a:t>@ManyToMany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– Créer des relations 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43" name="CustomShape 4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244" name="CustomShape 5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45" name="CustomShape 6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7"/>
          <p:cNvSpPr/>
          <p:nvPr/>
        </p:nvSpPr>
        <p:spPr>
          <a:xfrm>
            <a:off x="370800" y="3265979"/>
            <a:ext cx="6266160" cy="179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@Entity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public class Produit {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@Id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@GeneratedValue(strategy = </a:t>
            </a:r>
            <a:r>
              <a:rPr lang="fr-FR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GenerationType.</a:t>
            </a:r>
            <a:r>
              <a:rPr lang="fr-FR" sz="1600" b="1" i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IDENTITY</a:t>
            </a:r>
            <a:r>
              <a:rPr lang="fr-FR" sz="1600" b="1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private</a:t>
            </a:r>
            <a:r>
              <a:rPr lang="fr-FR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Long id;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@ManyToMany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private</a:t>
            </a:r>
            <a:r>
              <a:rPr lang="fr-FR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Set&lt;</a:t>
            </a:r>
            <a:r>
              <a:rPr lang="fr-FR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Categorie</a:t>
            </a:r>
            <a:r>
              <a:rPr lang="fr-FR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&gt; </a:t>
            </a:r>
            <a:r>
              <a:rPr lang="fr-FR" sz="1600" b="1" strike="noStrike" spc="-1" dirty="0" err="1">
                <a:solidFill>
                  <a:srgbClr val="FF0000"/>
                </a:solidFill>
                <a:latin typeface="Arial"/>
                <a:ea typeface="DejaVu Sans"/>
              </a:rPr>
              <a:t>categories</a:t>
            </a:r>
            <a:r>
              <a:rPr lang="fr-FR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;</a:t>
            </a:r>
            <a:endParaRPr lang="fr-FR" sz="1600" b="0" strike="noStrike" spc="-1" dirty="0">
              <a:latin typeface="Arial"/>
            </a:endParaRPr>
          </a:p>
        </p:txBody>
      </p:sp>
      <p:sp>
        <p:nvSpPr>
          <p:cNvPr id="247" name="CustomShape 8"/>
          <p:cNvSpPr/>
          <p:nvPr/>
        </p:nvSpPr>
        <p:spPr>
          <a:xfrm>
            <a:off x="6390720" y="3429000"/>
            <a:ext cx="6427800" cy="179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@Entity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public class </a:t>
            </a:r>
            <a:r>
              <a:rPr lang="fr-FR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Categorie</a:t>
            </a:r>
            <a:r>
              <a:rPr lang="fr-FR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{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@Id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@GeneratedValue(strategy = </a:t>
            </a:r>
            <a:r>
              <a:rPr lang="fr-FR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GenerationType.</a:t>
            </a:r>
            <a:r>
              <a:rPr lang="fr-FR" sz="1600" b="1" i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IDENTITY</a:t>
            </a:r>
            <a:r>
              <a:rPr lang="fr-FR" sz="1600" b="1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private</a:t>
            </a:r>
            <a:r>
              <a:rPr lang="fr-FR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Long id;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@ManyToMany</a:t>
            </a:r>
            <a:r>
              <a:rPr lang="fr-FR" sz="1600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(mappedBy = "</a:t>
            </a:r>
            <a:r>
              <a:rPr lang="fr-FR" sz="1600" b="0" strike="noStrike" spc="-1" dirty="0" err="1">
                <a:solidFill>
                  <a:srgbClr val="FF0000"/>
                </a:solidFill>
                <a:latin typeface="Arial"/>
                <a:ea typeface="DejaVu Sans"/>
              </a:rPr>
              <a:t>categories</a:t>
            </a:r>
            <a:r>
              <a:rPr lang="fr-FR" sz="1600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")</a:t>
            </a:r>
            <a:endParaRPr lang="fr-FR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private</a:t>
            </a:r>
            <a:r>
              <a:rPr lang="fr-FR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Set&lt;Produit&gt; produits;</a:t>
            </a:r>
            <a:endParaRPr lang="fr-FR" sz="1600" b="0" strike="noStrike" spc="-1" dirty="0">
              <a:latin typeface="Arial"/>
            </a:endParaRPr>
          </a:p>
        </p:txBody>
      </p:sp>
      <p:sp>
        <p:nvSpPr>
          <p:cNvPr id="248" name="Line 9"/>
          <p:cNvSpPr/>
          <p:nvPr/>
        </p:nvSpPr>
        <p:spPr>
          <a:xfrm>
            <a:off x="6095880" y="3162240"/>
            <a:ext cx="0" cy="243936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1958400" y="1522080"/>
            <a:ext cx="68950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– Les relations bidirectionnelles ou unidirectionnelles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252" name="CustomShape 4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53" name="CustomShape 5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6"/>
          <p:cNvSpPr/>
          <p:nvPr/>
        </p:nvSpPr>
        <p:spPr>
          <a:xfrm>
            <a:off x="2719440" y="2939760"/>
            <a:ext cx="67518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Si on a besoin de naviguer dans les deux sens, nous avons besoin d’une association bidirectionnelle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275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76" name="CustomShape 5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JPQL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77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CustomShape 7"/>
          <p:cNvSpPr/>
          <p:nvPr/>
        </p:nvSpPr>
        <p:spPr>
          <a:xfrm>
            <a:off x="1455120" y="2413440"/>
            <a:ext cx="6185880" cy="228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Possibilité d’écrire des requêtes JPQL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En SQL on agit sur des colonnes de la table.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fr-FR" sz="1800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select 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col1 ,col2 </a:t>
            </a:r>
            <a:r>
              <a:rPr lang="fr-FR" sz="1800" b="0" strike="noStrike" spc="-1" dirty="0" err="1">
                <a:solidFill>
                  <a:srgbClr val="FF0000"/>
                </a:solidFill>
                <a:latin typeface="Arial"/>
                <a:ea typeface="DejaVu Sans"/>
              </a:rPr>
              <a:t>from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 table </a:t>
            </a:r>
            <a:r>
              <a:rPr lang="fr-FR" sz="1800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where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 col1=« … »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En JPQL on agit sur des entités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fr-FR" sz="1800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select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 e </a:t>
            </a:r>
            <a:r>
              <a:rPr lang="fr-FR" sz="1800" b="0" strike="noStrike" spc="-1" dirty="0" err="1">
                <a:solidFill>
                  <a:srgbClr val="FF0000"/>
                </a:solidFill>
                <a:latin typeface="Arial"/>
                <a:ea typeface="DejaVu Sans"/>
              </a:rPr>
              <a:t>from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 </a:t>
            </a:r>
            <a:r>
              <a:rPr lang="fr-FR" sz="1800" b="0" strike="noStrike" spc="-1" dirty="0" err="1">
                <a:solidFill>
                  <a:srgbClr val="0070C0"/>
                </a:solidFill>
                <a:latin typeface="Arial"/>
                <a:ea typeface="DejaVu Sans"/>
              </a:rPr>
              <a:t>Entite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 e </a:t>
            </a:r>
            <a:r>
              <a:rPr lang="fr-FR" sz="1800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where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 </a:t>
            </a:r>
            <a:r>
              <a:rPr lang="fr-FR" sz="1800" b="0" strike="noStrike" spc="-1" dirty="0" err="1">
                <a:solidFill>
                  <a:srgbClr val="0070C0"/>
                </a:solidFill>
                <a:latin typeface="Arial"/>
                <a:ea typeface="DejaVu Sans"/>
              </a:rPr>
              <a:t>e.attr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=« … »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282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83" name="CustomShape 5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JPQL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84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CustomShape 7"/>
          <p:cNvSpPr/>
          <p:nvPr/>
        </p:nvSpPr>
        <p:spPr>
          <a:xfrm>
            <a:off x="1368000" y="2346480"/>
            <a:ext cx="6185880" cy="146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Possibilité d’écrire des requêtes JPQL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q=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session.createQuery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(« select p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from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Produit p »);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List&lt;Produit&gt; </a:t>
            </a:r>
            <a:r>
              <a:rPr lang="fr-FR" sz="1800" b="0" strike="noStrike" spc="-1" dirty="0" err="1">
                <a:solidFill>
                  <a:srgbClr val="0070C0"/>
                </a:solidFill>
                <a:latin typeface="Arial"/>
                <a:ea typeface="DejaVu Sans"/>
              </a:rPr>
              <a:t>list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=</a:t>
            </a:r>
            <a:r>
              <a:rPr lang="fr-FR" sz="1800" b="0" strike="noStrike" spc="-1" dirty="0" err="1">
                <a:solidFill>
                  <a:srgbClr val="0070C0"/>
                </a:solidFill>
                <a:latin typeface="Arial"/>
                <a:ea typeface="DejaVu Sans"/>
              </a:rPr>
              <a:t>q.getResultList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();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286" name="CustomShape 8"/>
          <p:cNvSpPr/>
          <p:nvPr/>
        </p:nvSpPr>
        <p:spPr>
          <a:xfrm>
            <a:off x="1445040" y="4152240"/>
            <a:ext cx="6185880" cy="11988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q=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session.createQuery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(« select p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from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Produit p »);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Produit produit=(Produit) </a:t>
            </a:r>
            <a:r>
              <a:rPr lang="fr-FR" sz="1800" b="0" strike="noStrike" spc="-1" dirty="0" err="1">
                <a:solidFill>
                  <a:srgbClr val="0070C0"/>
                </a:solidFill>
                <a:latin typeface="Arial"/>
                <a:ea typeface="DejaVu Sans"/>
              </a:rPr>
              <a:t>q.getSingleResult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();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287" name="Line 9"/>
          <p:cNvSpPr/>
          <p:nvPr/>
        </p:nvSpPr>
        <p:spPr>
          <a:xfrm>
            <a:off x="942840" y="4051800"/>
            <a:ext cx="7023960" cy="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291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92" name="CustomShape 5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JPQL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93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" name="CustomShape 7"/>
          <p:cNvSpPr/>
          <p:nvPr/>
        </p:nvSpPr>
        <p:spPr>
          <a:xfrm>
            <a:off x="1368000" y="2346480"/>
            <a:ext cx="10229750" cy="14758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Possibilité d’écrire des requêtes JPQL paramétrée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q=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session.createQuery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lang="fr-FR" sz="1800" b="0" strike="noStrike" spc="-1" dirty="0">
                <a:solidFill>
                  <a:srgbClr val="2A00FF"/>
                </a:solidFill>
                <a:latin typeface="Consolas"/>
                <a:ea typeface="DejaVu Sans"/>
              </a:rPr>
              <a:t>"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 select c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from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Client c where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c.nomClient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= </a:t>
            </a:r>
            <a:r>
              <a:rPr lang="fr-FR" spc="-1" dirty="0">
                <a:solidFill>
                  <a:srgbClr val="2A00FF"/>
                </a:solidFill>
                <a:latin typeface="Consolas"/>
              </a:rPr>
              <a:t>:</a:t>
            </a:r>
            <a:r>
              <a:rPr lang="fr-FR" spc="-1" dirty="0" err="1">
                <a:solidFill>
                  <a:srgbClr val="2A00FF"/>
                </a:solidFill>
                <a:latin typeface="Consolas"/>
              </a:rPr>
              <a:t>nomParametre</a:t>
            </a:r>
            <a:r>
              <a:rPr lang="fr-FR" sz="1800" b="0" strike="noStrike" spc="-1" dirty="0">
                <a:solidFill>
                  <a:srgbClr val="2A00FF"/>
                </a:solidFill>
                <a:latin typeface="Consolas"/>
                <a:ea typeface="DejaVu Sans"/>
              </a:rPr>
              <a:t>"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);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q.setParameter</a:t>
            </a:r>
            <a:r>
              <a:rPr lang="fr-FR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</a:t>
            </a:r>
            <a:r>
              <a:rPr lang="fr-FR" sz="1800" b="0" strike="noStrike" spc="-1" dirty="0">
                <a:solidFill>
                  <a:srgbClr val="2A00FF"/>
                </a:solidFill>
                <a:latin typeface="Consolas"/>
                <a:ea typeface="DejaVu Sans"/>
              </a:rPr>
              <a:t>"</a:t>
            </a:r>
            <a:r>
              <a:rPr lang="fr-FR" spc="-1" dirty="0">
                <a:solidFill>
                  <a:srgbClr val="2A00FF"/>
                </a:solidFill>
                <a:latin typeface="Consolas"/>
              </a:rPr>
              <a:t> </a:t>
            </a:r>
            <a:r>
              <a:rPr lang="fr-FR" spc="-1" dirty="0" err="1">
                <a:solidFill>
                  <a:srgbClr val="2A00FF"/>
                </a:solidFill>
                <a:latin typeface="Consolas"/>
              </a:rPr>
              <a:t>nomParametre</a:t>
            </a:r>
            <a:r>
              <a:rPr lang="fr-FR" spc="-1" dirty="0">
                <a:solidFill>
                  <a:srgbClr val="2A00FF"/>
                </a:solidFill>
                <a:latin typeface="Consolas"/>
              </a:rPr>
              <a:t> </a:t>
            </a:r>
            <a:r>
              <a:rPr lang="fr-FR" sz="1800" b="0" strike="noStrike" spc="-1" dirty="0">
                <a:solidFill>
                  <a:srgbClr val="2A00FF"/>
                </a:solidFill>
                <a:latin typeface="Consolas"/>
                <a:ea typeface="DejaVu Sans"/>
              </a:rPr>
              <a:t>"</a:t>
            </a:r>
            <a:r>
              <a:rPr lang="fr-FR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, </a:t>
            </a:r>
            <a:r>
              <a:rPr lang="fr-FR" sz="1800" b="0" strike="noStrike" spc="-1" dirty="0">
                <a:solidFill>
                  <a:srgbClr val="2A00FF"/>
                </a:solidFill>
                <a:latin typeface="Consolas"/>
                <a:ea typeface="DejaVu Sans"/>
              </a:rPr>
              <a:t>"</a:t>
            </a:r>
            <a:r>
              <a:rPr lang="fr-FR" sz="1800" b="0" strike="noStrike" spc="-1" dirty="0" err="1">
                <a:solidFill>
                  <a:srgbClr val="2A00FF"/>
                </a:solidFill>
                <a:latin typeface="Consolas"/>
                <a:ea typeface="DejaVu Sans"/>
              </a:rPr>
              <a:t>dupont</a:t>
            </a:r>
            <a:r>
              <a:rPr lang="fr-FR" sz="1800" b="0" strike="noStrike" spc="-1" dirty="0">
                <a:solidFill>
                  <a:srgbClr val="2A00FF"/>
                </a:solidFill>
                <a:latin typeface="Consolas"/>
                <a:ea typeface="DejaVu Sans"/>
              </a:rPr>
              <a:t>"</a:t>
            </a:r>
            <a:r>
              <a:rPr lang="fr-FR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List&lt;Client&gt; </a:t>
            </a:r>
            <a:r>
              <a:rPr lang="fr-FR" sz="1800" b="0" strike="noStrike" spc="-1" dirty="0" err="1">
                <a:solidFill>
                  <a:srgbClr val="0070C0"/>
                </a:solidFill>
                <a:latin typeface="Arial"/>
                <a:ea typeface="DejaVu Sans"/>
              </a:rPr>
              <a:t>list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=</a:t>
            </a:r>
            <a:r>
              <a:rPr lang="fr-FR" sz="1800" b="0" strike="noStrike" spc="-1" dirty="0" err="1">
                <a:solidFill>
                  <a:srgbClr val="0070C0"/>
                </a:solidFill>
                <a:latin typeface="Arial"/>
                <a:ea typeface="DejaVu Sans"/>
              </a:rPr>
              <a:t>q.getResultList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();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295" name="CustomShape 8"/>
          <p:cNvSpPr/>
          <p:nvPr/>
        </p:nvSpPr>
        <p:spPr>
          <a:xfrm>
            <a:off x="1368000" y="4124880"/>
            <a:ext cx="8764560" cy="14758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Possibilité d’écrire des requêtes JPQL paramétrée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q=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session.createQuery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lang="fr-FR" sz="1800" b="0" strike="noStrike" spc="-1" dirty="0">
                <a:solidFill>
                  <a:srgbClr val="2A00FF"/>
                </a:solidFill>
                <a:latin typeface="Consolas"/>
                <a:ea typeface="DejaVu Sans"/>
              </a:rPr>
              <a:t>"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 select p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from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Produit p where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p.nom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= ?1</a:t>
            </a:r>
            <a:r>
              <a:rPr lang="fr-FR" sz="1800" b="0" strike="noStrike" spc="-1" dirty="0">
                <a:solidFill>
                  <a:srgbClr val="2A00FF"/>
                </a:solidFill>
                <a:latin typeface="Consolas"/>
                <a:ea typeface="DejaVu Sans"/>
              </a:rPr>
              <a:t>"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000000"/>
                </a:solidFill>
                <a:latin typeface="Consolas"/>
                <a:ea typeface="DejaVu Sans"/>
              </a:rPr>
              <a:t>q.setParameter</a:t>
            </a:r>
            <a:r>
              <a:rPr lang="fr-FR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(1, </a:t>
            </a:r>
            <a:r>
              <a:rPr lang="fr-FR" sz="1800" b="0" strike="noStrike" spc="-1" dirty="0">
                <a:solidFill>
                  <a:srgbClr val="2A00FF"/>
                </a:solidFill>
                <a:latin typeface="Consolas"/>
                <a:ea typeface="DejaVu Sans"/>
              </a:rPr>
              <a:t>" claviers sans fils"</a:t>
            </a:r>
            <a:r>
              <a:rPr lang="fr-FR" sz="1800" b="0" strike="noStrike" spc="-1" dirty="0">
                <a:solidFill>
                  <a:srgbClr val="000000"/>
                </a:solidFill>
                <a:latin typeface="Consolas"/>
                <a:ea typeface="DejaVu Sans"/>
              </a:rPr>
              <a:t>) 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List&lt;Produit&gt; </a:t>
            </a:r>
            <a:r>
              <a:rPr lang="fr-FR" sz="1800" b="0" strike="noStrike" spc="-1" dirty="0" err="1">
                <a:solidFill>
                  <a:srgbClr val="0070C0"/>
                </a:solidFill>
                <a:latin typeface="Arial"/>
                <a:ea typeface="DejaVu Sans"/>
              </a:rPr>
              <a:t>list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=</a:t>
            </a:r>
            <a:r>
              <a:rPr lang="fr-FR" sz="1800" b="0" strike="noStrike" spc="-1" dirty="0" err="1">
                <a:solidFill>
                  <a:srgbClr val="0070C0"/>
                </a:solidFill>
                <a:latin typeface="Arial"/>
                <a:ea typeface="DejaVu Sans"/>
              </a:rPr>
              <a:t>q.getResultList</a:t>
            </a:r>
            <a:r>
              <a:rPr lang="fr-FR" sz="18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();</a:t>
            </a:r>
            <a:endParaRPr lang="fr-F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297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299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00" name="CustomShape 5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JPQL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01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7"/>
          <p:cNvSpPr/>
          <p:nvPr/>
        </p:nvSpPr>
        <p:spPr>
          <a:xfrm>
            <a:off x="1468800" y="1998000"/>
            <a:ext cx="8764560" cy="146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Possibilité d’écrire des requêtes JPQL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List&lt;Produit&gt;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results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=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session.createQuery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(« 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from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Produit).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list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();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List&lt;Produit&gt; </a:t>
            </a:r>
            <a:r>
              <a:rPr lang="fr-FR" sz="1800" b="0" i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results</a:t>
            </a:r>
            <a:r>
              <a:rPr lang="fr-FR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=</a:t>
            </a:r>
            <a:r>
              <a:rPr lang="fr-FR" sz="1800" b="0" i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session.createQuery</a:t>
            </a:r>
            <a:r>
              <a:rPr lang="fr-FR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(«select p </a:t>
            </a:r>
            <a:r>
              <a:rPr lang="fr-FR" sz="1800" b="0" i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from</a:t>
            </a:r>
            <a:r>
              <a:rPr lang="fr-FR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Produit p).</a:t>
            </a:r>
            <a:r>
              <a:rPr lang="fr-FR" sz="1800" b="0" i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list</a:t>
            </a:r>
            <a:r>
              <a:rPr lang="fr-FR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();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</p:txBody>
      </p:sp>
      <p:sp>
        <p:nvSpPr>
          <p:cNvPr id="303" name="CustomShape 8"/>
          <p:cNvSpPr/>
          <p:nvPr/>
        </p:nvSpPr>
        <p:spPr>
          <a:xfrm>
            <a:off x="1368000" y="3875400"/>
            <a:ext cx="876456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Possibilité d’écrire des requêtes JPQL avec id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Produit p =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session.find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Produit.class,id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);</a:t>
            </a:r>
            <a:endParaRPr lang="fr-F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05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6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307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08" name="Line 5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6"/>
          <p:cNvSpPr/>
          <p:nvPr/>
        </p:nvSpPr>
        <p:spPr>
          <a:xfrm>
            <a:off x="1169640" y="1772640"/>
            <a:ext cx="10380600" cy="3655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3F3F3F"/>
                </a:solidFill>
                <a:latin typeface="FreeSansBold"/>
                <a:ea typeface="DejaVu Sans"/>
              </a:rPr>
              <a:t>Le chargement des relations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Lorsqu'une entité est chargée, suite à la récupération en base de données, les relations dont elle dépend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sont chargées selon deux types. Un chargement au même moment que l'entité est chargé, il s'agit alors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du mode </a:t>
            </a:r>
            <a:r>
              <a:rPr lang="fr-FR" sz="1800" b="0" strike="noStrike" spc="-1" dirty="0">
                <a:solidFill>
                  <a:srgbClr val="676767"/>
                </a:solidFill>
                <a:latin typeface="Arial"/>
                <a:ea typeface="DejaVu Sans"/>
              </a:rPr>
              <a:t>EAGER</a:t>
            </a: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. Si on souhaite charger les relations uniquement lorsque nous en avons besoin on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parle du mode </a:t>
            </a:r>
            <a:r>
              <a:rPr lang="fr-FR" sz="1800" b="0" strike="noStrike" spc="-1" dirty="0">
                <a:solidFill>
                  <a:srgbClr val="676767"/>
                </a:solidFill>
                <a:latin typeface="Arial"/>
                <a:ea typeface="DejaVu Sans"/>
              </a:rPr>
              <a:t>LAZY</a:t>
            </a: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.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JPA propose un comportement par défaut :</a:t>
            </a:r>
            <a:endParaRPr lang="fr-FR" sz="1800" b="0" strike="noStrike" spc="-1" dirty="0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222222"/>
              </a:buClr>
              <a:buFont typeface="Arial"/>
              <a:buChar char="•"/>
            </a:pP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Pour une relation de type </a:t>
            </a:r>
            <a:r>
              <a:rPr lang="fr-FR" sz="1800" b="0" strike="noStrike" spc="-1" dirty="0">
                <a:solidFill>
                  <a:srgbClr val="676767"/>
                </a:solidFill>
                <a:latin typeface="Arial"/>
                <a:ea typeface="DejaVu Sans"/>
              </a:rPr>
              <a:t>@OneToOne</a:t>
            </a: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, le chargement par défaut est de type </a:t>
            </a:r>
            <a:r>
              <a:rPr lang="fr-FR" sz="1800" b="0" strike="noStrike" spc="-1" dirty="0">
                <a:solidFill>
                  <a:srgbClr val="676767"/>
                </a:solidFill>
                <a:latin typeface="Arial"/>
                <a:ea typeface="DejaVu Sans"/>
              </a:rPr>
              <a:t>EAGER</a:t>
            </a:r>
            <a:endParaRPr lang="fr-FR" sz="1800" b="0" strike="noStrike" spc="-1" dirty="0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222222"/>
              </a:buClr>
              <a:buFont typeface="Arial"/>
              <a:buChar char="•"/>
            </a:pP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Pour une relation de type </a:t>
            </a:r>
            <a:r>
              <a:rPr lang="fr-FR" sz="1800" b="0" strike="noStrike" spc="-1" dirty="0">
                <a:solidFill>
                  <a:srgbClr val="676767"/>
                </a:solidFill>
                <a:latin typeface="Arial"/>
                <a:ea typeface="DejaVu Sans"/>
              </a:rPr>
              <a:t>@OneToMany</a:t>
            </a: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, le chargement par défaut est de type LAZY</a:t>
            </a:r>
            <a:endParaRPr lang="fr-FR" sz="1800" b="0" strike="noStrike" spc="-1" dirty="0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222222"/>
              </a:buClr>
              <a:buFont typeface="Arial"/>
              <a:buChar char="•"/>
            </a:pP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Pour une relation de type </a:t>
            </a:r>
            <a:r>
              <a:rPr lang="fr-FR" sz="1800" b="0" strike="noStrike" spc="-1" dirty="0">
                <a:solidFill>
                  <a:srgbClr val="676767"/>
                </a:solidFill>
                <a:latin typeface="Arial"/>
                <a:ea typeface="DejaVu Sans"/>
              </a:rPr>
              <a:t>@ManyToMany</a:t>
            </a: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, le chargement est par défaut est de type LAZY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222222"/>
                </a:solidFill>
                <a:latin typeface="FreeSans"/>
                <a:ea typeface="DejaVu Sans"/>
              </a:rPr>
              <a:t>Il est possible de surcharger le type de chargement. Ceci se fait avec la propriété </a:t>
            </a:r>
            <a:r>
              <a:rPr lang="fr-FR" sz="1800" b="0" strike="noStrike" spc="-1" dirty="0" err="1">
                <a:solidFill>
                  <a:srgbClr val="676767"/>
                </a:solidFill>
                <a:latin typeface="Arial"/>
                <a:ea typeface="DejaVu Sans"/>
              </a:rPr>
              <a:t>fetch</a:t>
            </a:r>
            <a:r>
              <a:rPr lang="fr-FR" sz="1800" b="0" strike="noStrike" spc="-1" dirty="0">
                <a:solidFill>
                  <a:srgbClr val="676767"/>
                </a:solidFill>
                <a:latin typeface="Arial"/>
                <a:ea typeface="DejaVu Sans"/>
              </a:rPr>
              <a:t> = </a:t>
            </a:r>
            <a:r>
              <a:rPr lang="fr-FR" sz="1800" b="0" strike="noStrike" spc="-1" dirty="0" err="1">
                <a:solidFill>
                  <a:srgbClr val="676767"/>
                </a:solidFill>
                <a:latin typeface="Arial"/>
                <a:ea typeface="DejaVu Sans"/>
              </a:rPr>
              <a:t>FetchType</a:t>
            </a:r>
            <a:r>
              <a:rPr lang="fr-FR" sz="1800" b="0" strike="noStrike" spc="-1" dirty="0">
                <a:solidFill>
                  <a:srgbClr val="676767"/>
                </a:solidFill>
                <a:latin typeface="Arial"/>
                <a:ea typeface="DejaVu Sans"/>
              </a:rPr>
              <a:t>.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676767"/>
                </a:solidFill>
                <a:latin typeface="Arial"/>
                <a:ea typeface="DejaVu Sans"/>
              </a:rPr>
              <a:t>EAGER</a:t>
            </a:r>
            <a:endParaRPr lang="fr-F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2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313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14" name="CustomShape 5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Ecrire des requêtes JPQL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15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7"/>
          <p:cNvSpPr/>
          <p:nvPr/>
        </p:nvSpPr>
        <p:spPr>
          <a:xfrm>
            <a:off x="377640" y="1998000"/>
            <a:ext cx="10920960" cy="118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Charger une collection en mode </a:t>
            </a:r>
            <a:r>
              <a:rPr lang="fr-FR" sz="1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Lazy</a:t>
            </a: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à l’aide de JOIN FETCH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List&lt;Produit&gt;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results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=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session.createQuery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(«select p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from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Produit p </a:t>
            </a:r>
            <a:r>
              <a:rPr lang="fr-FR" sz="1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join</a:t>
            </a: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fr-FR" sz="1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fetch</a:t>
            </a: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p.categories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).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list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();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</p:txBody>
      </p:sp>
      <p:sp>
        <p:nvSpPr>
          <p:cNvPr id="317" name="CustomShape 8"/>
          <p:cNvSpPr/>
          <p:nvPr/>
        </p:nvSpPr>
        <p:spPr>
          <a:xfrm>
            <a:off x="377640" y="3377880"/>
            <a:ext cx="10920960" cy="118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Charger une collection en mode </a:t>
            </a:r>
            <a:r>
              <a:rPr lang="fr-FR" sz="1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Lazy</a:t>
            </a: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à l’aide de </a:t>
            </a:r>
            <a:r>
              <a:rPr lang="fr-FR" sz="1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Hibernate.initialize</a:t>
            </a: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()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Produit p =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session.find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Produit.class,id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Hibernate.initialize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lang="fr-FR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p.getCategories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());</a:t>
            </a:r>
            <a:endParaRPr lang="fr-F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1685880" y="1200240"/>
            <a:ext cx="6999120" cy="339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5"/>
          <p:cNvSpPr/>
          <p:nvPr/>
        </p:nvSpPr>
        <p:spPr>
          <a:xfrm>
            <a:off x="1685880" y="1379160"/>
            <a:ext cx="6999120" cy="339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6"/>
          <p:cNvSpPr/>
          <p:nvPr/>
        </p:nvSpPr>
        <p:spPr>
          <a:xfrm>
            <a:off x="2299320" y="1165680"/>
            <a:ext cx="3895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Object Relationnal Mapping  </a:t>
            </a:r>
            <a:endParaRPr lang="fr-FR" sz="1800" b="0" strike="noStrike" spc="-1">
              <a:latin typeface="Arial"/>
            </a:endParaRPr>
          </a:p>
        </p:txBody>
      </p:sp>
      <p:graphicFrame>
        <p:nvGraphicFramePr>
          <p:cNvPr id="52" name="Table 7"/>
          <p:cNvGraphicFramePr/>
          <p:nvPr/>
        </p:nvGraphicFramePr>
        <p:xfrm>
          <a:off x="5360400" y="2060640"/>
          <a:ext cx="3495240" cy="2159640"/>
        </p:xfrm>
        <a:graphic>
          <a:graphicData uri="http://schemas.openxmlformats.org/drawingml/2006/table">
            <a:tbl>
              <a:tblPr/>
              <a:tblGrid>
                <a:gridCol w="1164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4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67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fr-FR" sz="1800" b="0" strike="noStrike" spc="-1">
                          <a:solidFill>
                            <a:srgbClr val="00A65D"/>
                          </a:solidFill>
                          <a:latin typeface="Arial"/>
                          <a:ea typeface="AR PL SungtiL GB"/>
                        </a:rPr>
                        <a:t>colonne1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fr-FR" sz="1800" b="0" strike="noStrike" spc="-1">
                          <a:solidFill>
                            <a:srgbClr val="00A65D"/>
                          </a:solidFill>
                          <a:latin typeface="Arial"/>
                          <a:ea typeface="AR PL SungtiL GB"/>
                        </a:rPr>
                        <a:t>colonne2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fr-FR" sz="1800" b="0" strike="noStrike" spc="-1">
                          <a:solidFill>
                            <a:srgbClr val="00A65D"/>
                          </a:solidFill>
                          <a:latin typeface="Arial"/>
                          <a:ea typeface="AR PL SungtiL GB"/>
                        </a:rPr>
                        <a:t>colonne3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4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6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3" name="CustomShape 8"/>
          <p:cNvSpPr/>
          <p:nvPr/>
        </p:nvSpPr>
        <p:spPr>
          <a:xfrm>
            <a:off x="4680000" y="1656000"/>
            <a:ext cx="360" cy="2446560"/>
          </a:xfrm>
          <a:custGeom>
            <a:avLst/>
            <a:gdLst/>
            <a:ahLst/>
            <a:cxnLst/>
            <a:rect l="l" t="t" r="r" b="b"/>
            <a:pathLst>
              <a:path w="31" h="6800">
                <a:moveTo>
                  <a:pt x="0" y="0"/>
                </a:moveTo>
                <a:lnTo>
                  <a:pt x="2" y="6800"/>
                </a:lnTo>
              </a:path>
            </a:pathLst>
          </a:custGeom>
          <a:noFill/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" name="CustomShape 9"/>
          <p:cNvSpPr/>
          <p:nvPr/>
        </p:nvSpPr>
        <p:spPr>
          <a:xfrm>
            <a:off x="6714000" y="1669680"/>
            <a:ext cx="794160" cy="39456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Ctr="1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2000" b="0" i="1" strike="noStrike" spc="-1" dirty="0">
                <a:solidFill>
                  <a:srgbClr val="CE181E"/>
                </a:solidFill>
                <a:latin typeface="Arial"/>
                <a:ea typeface="AR PL SungtiL GB"/>
              </a:rPr>
              <a:t>Table</a:t>
            </a:r>
            <a:endParaRPr lang="fr-FR" sz="2000" b="0" strike="noStrike" spc="-1" dirty="0">
              <a:latin typeface="Arial"/>
            </a:endParaRPr>
          </a:p>
        </p:txBody>
      </p:sp>
      <p:sp>
        <p:nvSpPr>
          <p:cNvPr id="55" name="CustomShape 10"/>
          <p:cNvSpPr/>
          <p:nvPr/>
        </p:nvSpPr>
        <p:spPr>
          <a:xfrm>
            <a:off x="1867320" y="1662480"/>
            <a:ext cx="2743560" cy="338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@Entity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 dirty="0">
                <a:solidFill>
                  <a:srgbClr val="0066B3"/>
                </a:solidFill>
                <a:latin typeface="Arial"/>
                <a:ea typeface="AR PL SungtiL GB"/>
              </a:rPr>
              <a:t>public class </a:t>
            </a:r>
            <a:r>
              <a:rPr lang="fr-FR" sz="1800" b="0" strike="noStrike" spc="-1" dirty="0">
                <a:solidFill>
                  <a:srgbClr val="CE181E"/>
                </a:solidFill>
                <a:latin typeface="Arial"/>
                <a:ea typeface="AR PL SungtiL GB"/>
              </a:rPr>
              <a:t>Table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 {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 </a:t>
            </a:r>
            <a:r>
              <a:rPr lang="fr-FR" sz="1800" b="0" strike="noStrike" spc="-1" dirty="0" err="1">
                <a:solidFill>
                  <a:srgbClr val="0066B3"/>
                </a:solidFill>
                <a:latin typeface="Arial"/>
                <a:ea typeface="AR PL SungtiL GB"/>
              </a:rPr>
              <a:t>private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 &lt;type&gt; </a:t>
            </a:r>
            <a:r>
              <a:rPr lang="fr-FR" sz="1800" b="0" strike="noStrike" spc="-1" dirty="0">
                <a:solidFill>
                  <a:srgbClr val="00A65D"/>
                </a:solidFill>
                <a:latin typeface="Arial"/>
                <a:ea typeface="AR PL SungtiL GB"/>
              </a:rPr>
              <a:t>colonne1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 </a:t>
            </a:r>
            <a:r>
              <a:rPr lang="fr-FR" sz="1800" b="0" strike="noStrike" spc="-1" dirty="0" err="1">
                <a:solidFill>
                  <a:srgbClr val="0066B3"/>
                </a:solidFill>
                <a:latin typeface="Arial"/>
                <a:ea typeface="AR PL SungtiL GB"/>
              </a:rPr>
              <a:t>private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 &lt;type&gt; </a:t>
            </a:r>
            <a:r>
              <a:rPr lang="fr-FR" sz="1800" b="0" strike="noStrike" spc="-1" dirty="0">
                <a:solidFill>
                  <a:srgbClr val="00A65D"/>
                </a:solidFill>
                <a:latin typeface="Arial"/>
                <a:ea typeface="AR PL SungtiL GB"/>
              </a:rPr>
              <a:t>colonne2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 </a:t>
            </a:r>
            <a:r>
              <a:rPr lang="fr-FR" sz="1800" b="0" strike="noStrike" spc="-1" dirty="0" err="1">
                <a:solidFill>
                  <a:srgbClr val="0066B3"/>
                </a:solidFill>
                <a:latin typeface="Arial"/>
                <a:ea typeface="AR PL SungtiL GB"/>
              </a:rPr>
              <a:t>private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 &lt;type&gt; </a:t>
            </a:r>
            <a:r>
              <a:rPr lang="fr-FR" sz="1800" b="0" strike="noStrike" spc="-1" dirty="0">
                <a:solidFill>
                  <a:srgbClr val="00A65D"/>
                </a:solidFill>
                <a:latin typeface="Arial"/>
                <a:ea typeface="AR PL SungtiL GB"/>
              </a:rPr>
              <a:t>colonne3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;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  </a:t>
            </a:r>
            <a:r>
              <a:rPr lang="fr-FR" sz="1800" b="0" i="1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...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AR PL SungtiL GB"/>
              </a:rPr>
              <a:t>}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19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0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321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22" name="CustomShape 5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Représenter l’héritage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23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4" name="CustomShape 7"/>
          <p:cNvSpPr/>
          <p:nvPr/>
        </p:nvSpPr>
        <p:spPr>
          <a:xfrm>
            <a:off x="377640" y="1998000"/>
            <a:ext cx="1092096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Il existe 3 façons de représenter un héritage en base de données.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325" name="CustomShape 8"/>
          <p:cNvSpPr/>
          <p:nvPr/>
        </p:nvSpPr>
        <p:spPr>
          <a:xfrm>
            <a:off x="3648960" y="2642400"/>
            <a:ext cx="7582680" cy="23068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JOINED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: Une table par classe, les attributs communs ne sont pas dupliqués cela représente l’héritage au sens strict.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1A1A1A"/>
                </a:solidFill>
                <a:latin typeface="BlinkMacSystemFont"/>
                <a:ea typeface="DejaVu Sans"/>
              </a:rPr>
              <a:t>TABLE_PER_CLASS</a:t>
            </a:r>
            <a:r>
              <a:rPr lang="fr-FR" sz="1800" b="0" strike="noStrike" spc="-1" dirty="0">
                <a:solidFill>
                  <a:srgbClr val="363636"/>
                </a:solidFill>
                <a:latin typeface="BlinkMacSystemFont"/>
                <a:ea typeface="DejaVu Sans"/>
              </a:rPr>
              <a:t>  :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Une table par classe concrètes, les attributs sont dupliqués.</a:t>
            </a: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SINGLE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_</a:t>
            </a: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TABLE : 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Une seule table. Les sous classes sont différenciées par une colonne spécifique</a:t>
            </a:r>
            <a:endParaRPr lang="fr-F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8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329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30" name="CustomShape 5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Représenter l’héritage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31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7"/>
          <p:cNvSpPr/>
          <p:nvPr/>
        </p:nvSpPr>
        <p:spPr>
          <a:xfrm>
            <a:off x="2508480" y="2014560"/>
            <a:ext cx="758268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JOINED</a:t>
            </a: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: Une table par classe, les attributs communs ne sont pas dupliqués cela représente l’héritage au sens strict.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333" name="CustomShape 8"/>
          <p:cNvSpPr/>
          <p:nvPr/>
        </p:nvSpPr>
        <p:spPr>
          <a:xfrm>
            <a:off x="1060200" y="3458160"/>
            <a:ext cx="3581280" cy="456480"/>
          </a:xfrm>
          <a:prstGeom prst="rect">
            <a:avLst/>
          </a:prstGeom>
          <a:solidFill>
            <a:srgbClr val="F0F0F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@Entity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@Inheritance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(strategy = InheritanceType.JOINED)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abstract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Animal{</a:t>
            </a:r>
            <a:r>
              <a:rPr lang="fr-FR" sz="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>
              <a:latin typeface="Arial"/>
            </a:endParaRPr>
          </a:p>
        </p:txBody>
      </p:sp>
      <p:sp>
        <p:nvSpPr>
          <p:cNvPr id="334" name="CustomShape 9"/>
          <p:cNvSpPr/>
          <p:nvPr/>
        </p:nvSpPr>
        <p:spPr>
          <a:xfrm>
            <a:off x="6746400" y="3243600"/>
            <a:ext cx="3193200" cy="60912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1F7199"/>
                </a:solidFill>
                <a:latin typeface="Courier New"/>
                <a:ea typeface="DejaVu Sans"/>
              </a:rPr>
              <a:t>@Entity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1F7199"/>
                </a:solidFill>
                <a:latin typeface="Courier New"/>
                <a:ea typeface="DejaVu Sans"/>
              </a:rPr>
              <a:t>@PrimaryKeyJoinColumn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(name = </a:t>
            </a:r>
            <a:r>
              <a:rPr lang="fr-FR" sz="1000" b="0" strike="noStrike" spc="-1" dirty="0">
                <a:solidFill>
                  <a:srgbClr val="880000"/>
                </a:solidFill>
                <a:latin typeface="Courier New"/>
                <a:ea typeface="DejaVu Sans"/>
              </a:rPr>
              <a:t>"id"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)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Chien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extends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Animal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 dirty="0">
              <a:latin typeface="Arial"/>
            </a:endParaRPr>
          </a:p>
        </p:txBody>
      </p:sp>
      <p:sp>
        <p:nvSpPr>
          <p:cNvPr id="335" name="CustomShape 10"/>
          <p:cNvSpPr/>
          <p:nvPr/>
        </p:nvSpPr>
        <p:spPr>
          <a:xfrm>
            <a:off x="6746400" y="4303080"/>
            <a:ext cx="3193200" cy="60912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@Entity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@PrimaryKeyJoinColumn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(name = </a:t>
            </a:r>
            <a:r>
              <a:rPr lang="fr-FR" sz="1000" b="0" strike="noStrike" spc="-1">
                <a:solidFill>
                  <a:srgbClr val="880000"/>
                </a:solidFill>
                <a:latin typeface="Courier New"/>
                <a:ea typeface="DejaVu Sans"/>
              </a:rPr>
              <a:t>"id"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)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Chat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extends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Animal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>
              <a:latin typeface="Arial"/>
            </a:endParaRPr>
          </a:p>
        </p:txBody>
      </p:sp>
      <p:sp>
        <p:nvSpPr>
          <p:cNvPr id="336" name="CustomShape 11"/>
          <p:cNvSpPr/>
          <p:nvPr/>
        </p:nvSpPr>
        <p:spPr>
          <a:xfrm>
            <a:off x="1043640" y="3931200"/>
            <a:ext cx="4277160" cy="456480"/>
          </a:xfrm>
          <a:prstGeom prst="rect">
            <a:avLst/>
          </a:prstGeom>
          <a:solidFill>
            <a:srgbClr val="F0F0F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1F7199"/>
                </a:solidFill>
                <a:latin typeface="Courier New"/>
                <a:ea typeface="DejaVu Sans"/>
              </a:rPr>
              <a:t>@Id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1F7199"/>
                </a:solidFill>
                <a:latin typeface="Courier New"/>
                <a:ea typeface="DejaVu Sans"/>
              </a:rPr>
              <a:t>@GeneratedValue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(strategy =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GenerationType.IDENTITY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)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private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int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id;</a:t>
            </a:r>
            <a:r>
              <a:rPr lang="fr-FR" sz="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 dirty="0">
              <a:latin typeface="Arial"/>
            </a:endParaRPr>
          </a:p>
        </p:txBody>
      </p:sp>
      <p:sp>
        <p:nvSpPr>
          <p:cNvPr id="337" name="Line 12"/>
          <p:cNvSpPr/>
          <p:nvPr/>
        </p:nvSpPr>
        <p:spPr>
          <a:xfrm>
            <a:off x="5964480" y="2937600"/>
            <a:ext cx="0" cy="277524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CustomShape 13"/>
          <p:cNvSpPr/>
          <p:nvPr/>
        </p:nvSpPr>
        <p:spPr>
          <a:xfrm>
            <a:off x="2298600" y="4798440"/>
            <a:ext cx="1852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Classe mère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39" name="CustomShape 14"/>
          <p:cNvSpPr/>
          <p:nvPr/>
        </p:nvSpPr>
        <p:spPr>
          <a:xfrm>
            <a:off x="9420840" y="5135400"/>
            <a:ext cx="1852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Classes filles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41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343" name="CustomShape 4"/>
          <p:cNvSpPr/>
          <p:nvPr/>
        </p:nvSpPr>
        <p:spPr>
          <a:xfrm>
            <a:off x="1378440" y="87336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44" name="CustomShape 5"/>
          <p:cNvSpPr/>
          <p:nvPr/>
        </p:nvSpPr>
        <p:spPr>
          <a:xfrm>
            <a:off x="1958400" y="127656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Représenter l’héritage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45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6" name="CustomShape 7"/>
          <p:cNvSpPr/>
          <p:nvPr/>
        </p:nvSpPr>
        <p:spPr>
          <a:xfrm>
            <a:off x="2508480" y="1744200"/>
            <a:ext cx="7582680" cy="91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JOINED</a:t>
            </a: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: Une table par classe, les attributs communs ne sont pas dupliqués cela représente l’héritage au sens strict.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graphicFrame>
        <p:nvGraphicFramePr>
          <p:cNvPr id="347" name="Table 8"/>
          <p:cNvGraphicFramePr/>
          <p:nvPr/>
        </p:nvGraphicFramePr>
        <p:xfrm>
          <a:off x="1460520" y="2848320"/>
          <a:ext cx="2280600" cy="2219040"/>
        </p:xfrm>
        <a:graphic>
          <a:graphicData uri="http://schemas.openxmlformats.org/drawingml/2006/table">
            <a:tbl>
              <a:tblPr/>
              <a:tblGrid>
                <a:gridCol w="228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         Animal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0000"/>
                          </a:solidFill>
                          <a:latin typeface="Arial"/>
                        </a:rPr>
                        <a:t>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nom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race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48" name="Table 9"/>
          <p:cNvGraphicFramePr/>
          <p:nvPr/>
        </p:nvGraphicFramePr>
        <p:xfrm>
          <a:off x="4636080" y="2819160"/>
          <a:ext cx="2280600" cy="2219040"/>
        </p:xfrm>
        <a:graphic>
          <a:graphicData uri="http://schemas.openxmlformats.org/drawingml/2006/table">
            <a:tbl>
              <a:tblPr/>
              <a:tblGrid>
                <a:gridCol w="228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         Chien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0000"/>
                          </a:solidFill>
                          <a:latin typeface="Arial"/>
                        </a:rPr>
                        <a:t>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Agility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EducationCanine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49" name="Table 10"/>
          <p:cNvGraphicFramePr/>
          <p:nvPr/>
        </p:nvGraphicFramePr>
        <p:xfrm>
          <a:off x="7811640" y="2789640"/>
          <a:ext cx="2280600" cy="2219040"/>
        </p:xfrm>
        <a:graphic>
          <a:graphicData uri="http://schemas.openxmlformats.org/drawingml/2006/table">
            <a:tbl>
              <a:tblPr/>
              <a:tblGrid>
                <a:gridCol w="228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         Chat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0000"/>
                          </a:solidFill>
                          <a:latin typeface="Arial"/>
                        </a:rPr>
                        <a:t>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76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50" name="CustomShape 11"/>
          <p:cNvSpPr/>
          <p:nvPr/>
        </p:nvSpPr>
        <p:spPr>
          <a:xfrm>
            <a:off x="5406840" y="5477040"/>
            <a:ext cx="36226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Cela implique des jointures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3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354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55" name="CustomShape 5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Représenter l’héritage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56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7" name="CustomShape 7"/>
          <p:cNvSpPr/>
          <p:nvPr/>
        </p:nvSpPr>
        <p:spPr>
          <a:xfrm>
            <a:off x="2508480" y="2014560"/>
            <a:ext cx="75826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Table_Per_Class</a:t>
            </a: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: Une table par classe, les attributs sont dupliqués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58" name="Line 8"/>
          <p:cNvSpPr/>
          <p:nvPr/>
        </p:nvSpPr>
        <p:spPr>
          <a:xfrm>
            <a:off x="5964480" y="2937600"/>
            <a:ext cx="0" cy="277524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9"/>
          <p:cNvSpPr/>
          <p:nvPr/>
        </p:nvSpPr>
        <p:spPr>
          <a:xfrm>
            <a:off x="2298600" y="4798440"/>
            <a:ext cx="1852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Classe mère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60" name="CustomShape 10"/>
          <p:cNvSpPr/>
          <p:nvPr/>
        </p:nvSpPr>
        <p:spPr>
          <a:xfrm>
            <a:off x="9420840" y="5135400"/>
            <a:ext cx="1852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Classes filles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61" name="CustomShape 11"/>
          <p:cNvSpPr/>
          <p:nvPr/>
        </p:nvSpPr>
        <p:spPr>
          <a:xfrm>
            <a:off x="963000" y="3408120"/>
            <a:ext cx="4267080" cy="45648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@Entity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@Inheritance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(strategy = InheritanceType.TABLE_PER_CLASS)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abstract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Animal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{</a:t>
            </a:r>
            <a:r>
              <a:rPr lang="fr-FR" sz="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>
              <a:latin typeface="Arial"/>
            </a:endParaRPr>
          </a:p>
        </p:txBody>
      </p:sp>
      <p:sp>
        <p:nvSpPr>
          <p:cNvPr id="362" name="CustomShape 12"/>
          <p:cNvSpPr/>
          <p:nvPr/>
        </p:nvSpPr>
        <p:spPr>
          <a:xfrm>
            <a:off x="923400" y="3861360"/>
            <a:ext cx="4327200" cy="456480"/>
          </a:xfrm>
          <a:prstGeom prst="rect">
            <a:avLst/>
          </a:prstGeom>
          <a:solidFill>
            <a:srgbClr val="F0F0F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@Id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@GeneratedValue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(strategy = GenerationType.IDENTITY)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private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int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id;</a:t>
            </a:r>
            <a:r>
              <a:rPr lang="fr-FR" sz="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>
              <a:latin typeface="Arial"/>
            </a:endParaRPr>
          </a:p>
        </p:txBody>
      </p:sp>
      <p:sp>
        <p:nvSpPr>
          <p:cNvPr id="363" name="CustomShape 13"/>
          <p:cNvSpPr/>
          <p:nvPr/>
        </p:nvSpPr>
        <p:spPr>
          <a:xfrm>
            <a:off x="6746400" y="3243600"/>
            <a:ext cx="2236680" cy="60912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@Entity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Chien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extends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Animal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>
              <a:latin typeface="Arial"/>
            </a:endParaRPr>
          </a:p>
        </p:txBody>
      </p:sp>
      <p:sp>
        <p:nvSpPr>
          <p:cNvPr id="364" name="CustomShape 14"/>
          <p:cNvSpPr/>
          <p:nvPr/>
        </p:nvSpPr>
        <p:spPr>
          <a:xfrm>
            <a:off x="6746400" y="4037760"/>
            <a:ext cx="2236680" cy="60912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@Entity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Chat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extends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Animal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>
              <a:latin typeface="Arial"/>
            </a:endParaRPr>
          </a:p>
        </p:txBody>
      </p:sp>
      <p:sp>
        <p:nvSpPr>
          <p:cNvPr id="365" name="CustomShape 15"/>
          <p:cNvSpPr/>
          <p:nvPr/>
        </p:nvSpPr>
        <p:spPr>
          <a:xfrm>
            <a:off x="9202680" y="2829240"/>
            <a:ext cx="2640960" cy="255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363636"/>
                </a:solidFill>
                <a:latin typeface="BlinkMacSystemFont"/>
                <a:ea typeface="DejaVu Sans"/>
              </a:rPr>
              <a:t>les </a:t>
            </a:r>
            <a:r>
              <a:rPr lang="fr-FR" sz="1800" b="0" i="1" strike="noStrike" spc="-1">
                <a:solidFill>
                  <a:srgbClr val="363636"/>
                </a:solidFill>
                <a:latin typeface="BlinkMacSystemFont"/>
                <a:ea typeface="DejaVu Sans"/>
              </a:rPr>
              <a:t>GenerationType</a:t>
            </a:r>
            <a:r>
              <a:rPr lang="fr-FR" sz="1800" b="0" strike="noStrike" spc="-1">
                <a:solidFill>
                  <a:srgbClr val="363636"/>
                </a:solidFill>
                <a:latin typeface="BlinkMacSystemFont"/>
                <a:ea typeface="DejaVu Sans"/>
              </a:rPr>
              <a:t> </a:t>
            </a:r>
            <a:r>
              <a:rPr lang="fr-FR" sz="1800" b="0" i="1" strike="noStrike" spc="-1">
                <a:solidFill>
                  <a:srgbClr val="363636"/>
                </a:solidFill>
                <a:latin typeface="BlinkMacSystemFont"/>
                <a:ea typeface="DejaVu Sans"/>
              </a:rPr>
              <a:t>AUTO et IDENTITY</a:t>
            </a:r>
            <a:r>
              <a:rPr lang="fr-FR" sz="1800" b="0" strike="noStrike" spc="-1">
                <a:solidFill>
                  <a:srgbClr val="363636"/>
                </a:solidFill>
                <a:latin typeface="BlinkMacSystemFont"/>
                <a:ea typeface="DejaVu Sans"/>
              </a:rPr>
              <a:t> ne sont pas supportés. Même dans la classe mère. Utiliser SEQUENCE par exemple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363636"/>
                </a:solidFill>
                <a:latin typeface="BlinkMacSystemFont"/>
                <a:ea typeface="DejaVu Sans"/>
              </a:rPr>
              <a:t>Pas besoin de spécifier l’id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67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369" name="CustomShape 4"/>
          <p:cNvSpPr/>
          <p:nvPr/>
        </p:nvSpPr>
        <p:spPr>
          <a:xfrm>
            <a:off x="1378440" y="7138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70" name="CustomShape 5"/>
          <p:cNvSpPr/>
          <p:nvPr/>
        </p:nvSpPr>
        <p:spPr>
          <a:xfrm>
            <a:off x="1958400" y="110880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Représenter l’héritage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71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2" name="CustomShape 7"/>
          <p:cNvSpPr/>
          <p:nvPr/>
        </p:nvSpPr>
        <p:spPr>
          <a:xfrm>
            <a:off x="2508480" y="1517760"/>
            <a:ext cx="75826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Table_Per_Class</a:t>
            </a: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: Une table par classe, les attributs sont dupliqués.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graphicFrame>
        <p:nvGraphicFramePr>
          <p:cNvPr id="373" name="Table 8"/>
          <p:cNvGraphicFramePr/>
          <p:nvPr/>
        </p:nvGraphicFramePr>
        <p:xfrm>
          <a:off x="2189520" y="2319840"/>
          <a:ext cx="2280600" cy="3329640"/>
        </p:xfrm>
        <a:graphic>
          <a:graphicData uri="http://schemas.openxmlformats.org/drawingml/2006/table">
            <a:tbl>
              <a:tblPr/>
              <a:tblGrid>
                <a:gridCol w="228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37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         Chien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0000"/>
                          </a:solidFill>
                          <a:latin typeface="Arial"/>
                        </a:rPr>
                        <a:t>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>
                          <a:solidFill>
                            <a:srgbClr val="000000"/>
                          </a:solidFill>
                          <a:latin typeface="Arial"/>
                        </a:rPr>
                        <a:t>nom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race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>
                          <a:solidFill>
                            <a:srgbClr val="000000"/>
                          </a:solidFill>
                          <a:latin typeface="Arial"/>
                        </a:rPr>
                        <a:t>Agility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fr-FR" sz="1800" b="0" strike="noStrike" spc="-1" dirty="0" err="1">
                          <a:solidFill>
                            <a:srgbClr val="000000"/>
                          </a:solidFill>
                          <a:latin typeface="Arial"/>
                        </a:rPr>
                        <a:t>EducationCanine</a:t>
                      </a:r>
                      <a:endParaRPr lang="fr-FR" sz="18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74" name="Table 9"/>
          <p:cNvGraphicFramePr/>
          <p:nvPr/>
        </p:nvGraphicFramePr>
        <p:xfrm>
          <a:off x="5844960" y="2369880"/>
          <a:ext cx="2280600" cy="3313800"/>
        </p:xfrm>
        <a:graphic>
          <a:graphicData uri="http://schemas.openxmlformats.org/drawingml/2006/table">
            <a:tbl>
              <a:tblPr/>
              <a:tblGrid>
                <a:gridCol w="228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28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         Chat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8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0000"/>
                          </a:solidFill>
                          <a:latin typeface="Arial"/>
                        </a:rPr>
                        <a:t>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8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nom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8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race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76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7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378" name="CustomShape 4"/>
          <p:cNvSpPr/>
          <p:nvPr/>
        </p:nvSpPr>
        <p:spPr>
          <a:xfrm>
            <a:off x="1378440" y="11656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79" name="CustomShape 5"/>
          <p:cNvSpPr/>
          <p:nvPr/>
        </p:nvSpPr>
        <p:spPr>
          <a:xfrm>
            <a:off x="1958400" y="152208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Représenter l’héritage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80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1" name="CustomShape 7"/>
          <p:cNvSpPr/>
          <p:nvPr/>
        </p:nvSpPr>
        <p:spPr>
          <a:xfrm>
            <a:off x="2508480" y="2014560"/>
            <a:ext cx="7582680" cy="3678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SINGLE_TABLE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: Une seule table. 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382" name="CustomShape 8"/>
          <p:cNvSpPr/>
          <p:nvPr/>
        </p:nvSpPr>
        <p:spPr>
          <a:xfrm>
            <a:off x="1062720" y="3458160"/>
            <a:ext cx="4038480" cy="456480"/>
          </a:xfrm>
          <a:prstGeom prst="rect">
            <a:avLst/>
          </a:prstGeom>
          <a:solidFill>
            <a:srgbClr val="F0F0F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@Entity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@Inheritance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(strategy = InheritanceType.SINGLE_TABLE)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abstract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Animal{</a:t>
            </a:r>
            <a:r>
              <a:rPr lang="fr-FR" sz="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>
              <a:latin typeface="Arial"/>
            </a:endParaRPr>
          </a:p>
        </p:txBody>
      </p:sp>
      <p:sp>
        <p:nvSpPr>
          <p:cNvPr id="383" name="CustomShape 9"/>
          <p:cNvSpPr/>
          <p:nvPr/>
        </p:nvSpPr>
        <p:spPr>
          <a:xfrm>
            <a:off x="6746400" y="3319560"/>
            <a:ext cx="3193200" cy="45684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@Entity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Chien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extends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Animal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>
              <a:latin typeface="Arial"/>
            </a:endParaRPr>
          </a:p>
        </p:txBody>
      </p:sp>
      <p:sp>
        <p:nvSpPr>
          <p:cNvPr id="384" name="CustomShape 10"/>
          <p:cNvSpPr/>
          <p:nvPr/>
        </p:nvSpPr>
        <p:spPr>
          <a:xfrm>
            <a:off x="6746400" y="4379040"/>
            <a:ext cx="3193200" cy="45684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@Entity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Chat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extends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880000"/>
                </a:solidFill>
                <a:latin typeface="inherit"/>
                <a:ea typeface="DejaVu Sans"/>
              </a:rPr>
              <a:t>Animal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000" b="0" strike="noStrike" spc="-1">
              <a:latin typeface="Arial"/>
            </a:endParaRPr>
          </a:p>
        </p:txBody>
      </p:sp>
      <p:sp>
        <p:nvSpPr>
          <p:cNvPr id="385" name="CustomShape 11"/>
          <p:cNvSpPr/>
          <p:nvPr/>
        </p:nvSpPr>
        <p:spPr>
          <a:xfrm>
            <a:off x="1043640" y="3931200"/>
            <a:ext cx="4277160" cy="456480"/>
          </a:xfrm>
          <a:prstGeom prst="rect">
            <a:avLst/>
          </a:prstGeom>
          <a:solidFill>
            <a:srgbClr val="F0F0F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@Id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>
                <a:solidFill>
                  <a:srgbClr val="1F7199"/>
                </a:solidFill>
                <a:latin typeface="Courier New"/>
                <a:ea typeface="DejaVu Sans"/>
              </a:rPr>
              <a:t>@GeneratedValue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(strategy = GenerationType.IDENTITY) </a:t>
            </a:r>
            <a:endParaRPr lang="fr-FR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private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>
                <a:solidFill>
                  <a:srgbClr val="444444"/>
                </a:solidFill>
                <a:latin typeface="inherit"/>
                <a:ea typeface="DejaVu Sans"/>
              </a:rPr>
              <a:t>int</a:t>
            </a:r>
            <a:r>
              <a:rPr lang="fr-FR" sz="1000" b="0" strike="noStrike" spc="-1">
                <a:solidFill>
                  <a:srgbClr val="444444"/>
                </a:solidFill>
                <a:latin typeface="Courier New"/>
                <a:ea typeface="DejaVu Sans"/>
              </a:rPr>
              <a:t> id;</a:t>
            </a:r>
            <a:r>
              <a:rPr lang="fr-FR" sz="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>
              <a:latin typeface="Arial"/>
            </a:endParaRPr>
          </a:p>
        </p:txBody>
      </p:sp>
      <p:sp>
        <p:nvSpPr>
          <p:cNvPr id="386" name="Line 12"/>
          <p:cNvSpPr/>
          <p:nvPr/>
        </p:nvSpPr>
        <p:spPr>
          <a:xfrm>
            <a:off x="5964480" y="2937600"/>
            <a:ext cx="0" cy="277524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13"/>
          <p:cNvSpPr/>
          <p:nvPr/>
        </p:nvSpPr>
        <p:spPr>
          <a:xfrm>
            <a:off x="2298600" y="4798440"/>
            <a:ext cx="1852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Classe mère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88" name="CustomShape 14"/>
          <p:cNvSpPr/>
          <p:nvPr/>
        </p:nvSpPr>
        <p:spPr>
          <a:xfrm>
            <a:off x="9420840" y="5135400"/>
            <a:ext cx="1852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Classes filles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90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1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392" name="CustomShape 4"/>
          <p:cNvSpPr/>
          <p:nvPr/>
        </p:nvSpPr>
        <p:spPr>
          <a:xfrm>
            <a:off x="1378440" y="713880"/>
            <a:ext cx="2258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HIBERNATE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93" name="CustomShape 5"/>
          <p:cNvSpPr/>
          <p:nvPr/>
        </p:nvSpPr>
        <p:spPr>
          <a:xfrm>
            <a:off x="1958400" y="110880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Représenter l’héritage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94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CustomShape 7"/>
          <p:cNvSpPr/>
          <p:nvPr/>
        </p:nvSpPr>
        <p:spPr>
          <a:xfrm>
            <a:off x="2508480" y="1517760"/>
            <a:ext cx="7582680" cy="3678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SINGLE_TABLE</a:t>
            </a:r>
            <a:r>
              <a:rPr lang="fr-F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: Une seule table</a:t>
            </a:r>
            <a:endParaRPr lang="fr-FR" sz="1800" b="0" strike="noStrike" spc="-1" dirty="0">
              <a:latin typeface="Arial"/>
            </a:endParaRPr>
          </a:p>
        </p:txBody>
      </p:sp>
      <p:graphicFrame>
        <p:nvGraphicFramePr>
          <p:cNvPr id="396" name="Table 8"/>
          <p:cNvGraphicFramePr/>
          <p:nvPr/>
        </p:nvGraphicFramePr>
        <p:xfrm>
          <a:off x="3504600" y="1906560"/>
          <a:ext cx="2280600" cy="3883320"/>
        </p:xfrm>
        <a:graphic>
          <a:graphicData uri="http://schemas.openxmlformats.org/drawingml/2006/table">
            <a:tbl>
              <a:tblPr/>
              <a:tblGrid>
                <a:gridCol w="228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0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         Animal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9AE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0000"/>
                          </a:solidFill>
                          <a:latin typeface="Arial"/>
                        </a:rPr>
                        <a:t>id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nom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race</a:t>
                      </a:r>
                      <a:endParaRPr lang="fr-FR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7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>
                          <a:solidFill>
                            <a:srgbClr val="000000"/>
                          </a:solidFill>
                          <a:latin typeface="Arial"/>
                        </a:rPr>
                        <a:t>Agility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fr-FR" sz="1800" b="0" strike="noStrike" spc="-1" dirty="0" err="1">
                          <a:solidFill>
                            <a:srgbClr val="000000"/>
                          </a:solidFill>
                          <a:latin typeface="Arial"/>
                        </a:rPr>
                        <a:t>EducationCanine</a:t>
                      </a:r>
                      <a:endParaRPr lang="fr-FR" sz="18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E3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9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 dirty="0" err="1">
                          <a:solidFill>
                            <a:srgbClr val="000000"/>
                          </a:solidFill>
                          <a:latin typeface="Arial"/>
                        </a:rPr>
                        <a:t>DType</a:t>
                      </a:r>
                      <a:endParaRPr lang="fr-FR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F1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2647440" y="1887480"/>
            <a:ext cx="6765120" cy="2082240"/>
          </a:xfrm>
          <a:prstGeom prst="snipRoundRect">
            <a:avLst>
              <a:gd name="adj1" fmla="val 16667"/>
              <a:gd name="adj2" fmla="val 16667"/>
            </a:avLst>
          </a:prstGeom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3200" b="0" strike="noStrike" spc="-1">
                <a:solidFill>
                  <a:srgbClr val="FFFFFF"/>
                </a:solidFill>
                <a:latin typeface="Arial"/>
                <a:ea typeface="DejaVu Sans"/>
              </a:rPr>
              <a:t>Spring DATA</a:t>
            </a:r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399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0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401" name="CustomShape 4"/>
          <p:cNvSpPr/>
          <p:nvPr/>
        </p:nvSpPr>
        <p:spPr>
          <a:xfrm>
            <a:off x="1267560" y="713880"/>
            <a:ext cx="2482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SPRING DATA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402" name="CustomShape 5"/>
          <p:cNvSpPr/>
          <p:nvPr/>
        </p:nvSpPr>
        <p:spPr>
          <a:xfrm>
            <a:off x="1958400" y="1108800"/>
            <a:ext cx="68950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3" name="Line 6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4" name="TextShape 7"/>
          <p:cNvSpPr txBox="1"/>
          <p:nvPr/>
        </p:nvSpPr>
        <p:spPr>
          <a:xfrm>
            <a:off x="2088000" y="1368000"/>
            <a:ext cx="6264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fr-FR" sz="1800" b="0" strike="noStrike" spc="-1" dirty="0">
                <a:latin typeface="Arial"/>
              </a:rPr>
              <a:t>Ensemble d’interfaces permettant la manipulation d’entités</a:t>
            </a:r>
          </a:p>
        </p:txBody>
      </p:sp>
      <p:sp>
        <p:nvSpPr>
          <p:cNvPr id="405" name="TextShape 8"/>
          <p:cNvSpPr txBox="1"/>
          <p:nvPr/>
        </p:nvSpPr>
        <p:spPr>
          <a:xfrm>
            <a:off x="3024000" y="1742040"/>
            <a:ext cx="5184000" cy="3161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fr-FR" sz="1800" b="0" strike="noStrike" spc="-1" dirty="0">
                <a:latin typeface="Arial"/>
              </a:rPr>
              <a:t>Trois interfaces principales</a:t>
            </a:r>
          </a:p>
          <a:p>
            <a:endParaRPr lang="fr-FR" sz="1800" b="0" strike="noStrike" spc="-1" dirty="0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1" strike="noStrike" spc="-1" dirty="0" err="1">
                <a:latin typeface="Arial"/>
              </a:rPr>
              <a:t>CrudRepository</a:t>
            </a:r>
            <a:endParaRPr lang="fr-FR" sz="1800" b="1" strike="noStrike" spc="-1" dirty="0">
              <a:latin typeface="Arial"/>
            </a:endParaRPr>
          </a:p>
          <a:p>
            <a:pPr marL="432000" lvl="1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i="1" strike="noStrike" spc="-1" dirty="0">
                <a:latin typeface="Arial"/>
              </a:rPr>
              <a:t>T </a:t>
            </a:r>
            <a:r>
              <a:rPr lang="fr-FR" sz="1800" b="0" i="1" strike="noStrike" spc="-1" dirty="0" err="1">
                <a:latin typeface="Arial"/>
              </a:rPr>
              <a:t>save</a:t>
            </a:r>
            <a:r>
              <a:rPr lang="fr-FR" sz="1800" b="0" i="1" strike="noStrike" spc="-1" dirty="0">
                <a:latin typeface="Arial"/>
              </a:rPr>
              <a:t>(T </a:t>
            </a:r>
            <a:r>
              <a:rPr lang="fr-FR" sz="1800" b="0" i="1" strike="noStrike" spc="-1" dirty="0" err="1">
                <a:latin typeface="Arial"/>
              </a:rPr>
              <a:t>entity</a:t>
            </a:r>
            <a:r>
              <a:rPr lang="fr-FR" sz="1800" b="0" i="1" strike="noStrike" spc="-1" dirty="0">
                <a:latin typeface="Arial"/>
              </a:rPr>
              <a:t>);</a:t>
            </a:r>
            <a:endParaRPr lang="fr-FR" sz="1800" b="0" strike="noStrike" spc="-1" dirty="0">
              <a:latin typeface="Arial"/>
            </a:endParaRPr>
          </a:p>
          <a:p>
            <a:pPr marL="432000" lvl="1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i="1" strike="noStrike" spc="-1" dirty="0">
                <a:latin typeface="Arial"/>
              </a:rPr>
              <a:t>T </a:t>
            </a:r>
            <a:r>
              <a:rPr lang="fr-FR" sz="1800" b="0" i="1" strike="noStrike" spc="-1" dirty="0" err="1">
                <a:latin typeface="Arial"/>
              </a:rPr>
              <a:t>findById</a:t>
            </a:r>
            <a:r>
              <a:rPr lang="fr-FR" sz="1800" b="0" i="1" strike="noStrike" spc="-1" dirty="0">
                <a:latin typeface="Arial"/>
              </a:rPr>
              <a:t>(ID </a:t>
            </a:r>
            <a:r>
              <a:rPr lang="fr-FR" sz="1800" b="0" i="1" strike="noStrike" spc="-1" dirty="0" err="1">
                <a:latin typeface="Arial"/>
              </a:rPr>
              <a:t>primaryKey</a:t>
            </a:r>
            <a:r>
              <a:rPr lang="fr-FR" sz="1800" b="0" i="1" strike="noStrike" spc="-1" dirty="0">
                <a:latin typeface="Arial"/>
              </a:rPr>
              <a:t>);</a:t>
            </a:r>
            <a:endParaRPr lang="fr-FR" sz="1800" b="0" strike="noStrike" spc="-1" dirty="0">
              <a:latin typeface="Arial"/>
            </a:endParaRPr>
          </a:p>
          <a:p>
            <a:pPr marL="432000" lvl="1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i="1" strike="noStrike" spc="-1" dirty="0" err="1">
                <a:latin typeface="Arial"/>
              </a:rPr>
              <a:t>Iterable</a:t>
            </a:r>
            <a:r>
              <a:rPr lang="fr-FR" sz="1800" b="0" i="1" strike="noStrike" spc="-1" dirty="0">
                <a:latin typeface="Arial"/>
              </a:rPr>
              <a:t>&lt;T&gt; </a:t>
            </a:r>
            <a:r>
              <a:rPr lang="fr-FR" sz="1800" b="0" i="1" strike="noStrike" spc="-1" dirty="0" err="1">
                <a:latin typeface="Arial"/>
              </a:rPr>
              <a:t>findAll</a:t>
            </a:r>
            <a:r>
              <a:rPr lang="fr-FR" sz="1800" b="0" i="1" strike="noStrike" spc="-1" dirty="0">
                <a:latin typeface="Arial"/>
              </a:rPr>
              <a:t>();</a:t>
            </a:r>
            <a:endParaRPr lang="fr-FR" sz="1800" b="0" strike="noStrike" spc="-1" dirty="0">
              <a:latin typeface="Arial"/>
            </a:endParaRPr>
          </a:p>
          <a:p>
            <a:pPr marL="432000" lvl="1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i="1" strike="noStrike" spc="-1" dirty="0">
                <a:latin typeface="Arial"/>
              </a:rPr>
              <a:t>Long count();</a:t>
            </a:r>
            <a:endParaRPr lang="fr-FR" sz="1800" b="0" strike="noStrike" spc="-1" dirty="0">
              <a:latin typeface="Arial"/>
            </a:endParaRPr>
          </a:p>
          <a:p>
            <a:pPr marL="432000" lvl="1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i="1" strike="noStrike" spc="-1" dirty="0" err="1">
                <a:latin typeface="Arial"/>
              </a:rPr>
              <a:t>void</a:t>
            </a:r>
            <a:r>
              <a:rPr lang="fr-FR" sz="1800" b="0" i="1" strike="noStrike" spc="-1" dirty="0">
                <a:latin typeface="Arial"/>
              </a:rPr>
              <a:t> </a:t>
            </a:r>
            <a:r>
              <a:rPr lang="fr-FR" sz="1800" b="0" i="1" strike="noStrike" spc="-1" dirty="0" err="1">
                <a:latin typeface="Arial"/>
              </a:rPr>
              <a:t>delete</a:t>
            </a:r>
            <a:r>
              <a:rPr lang="fr-FR" sz="1800" b="0" i="1" strike="noStrike" spc="-1" dirty="0">
                <a:latin typeface="Arial"/>
              </a:rPr>
              <a:t>(T </a:t>
            </a:r>
            <a:r>
              <a:rPr lang="fr-FR" sz="1800" b="0" i="1" strike="noStrike" spc="-1" dirty="0" err="1">
                <a:latin typeface="Arial"/>
              </a:rPr>
              <a:t>entity</a:t>
            </a:r>
            <a:r>
              <a:rPr lang="fr-FR" sz="1800" b="0" i="1" strike="noStrike" spc="-1" dirty="0">
                <a:latin typeface="Arial"/>
              </a:rPr>
              <a:t>);</a:t>
            </a:r>
            <a:endParaRPr lang="fr-FR" sz="1800" b="0" strike="noStrike" spc="-1" dirty="0">
              <a:latin typeface="Arial"/>
            </a:endParaRPr>
          </a:p>
          <a:p>
            <a:pPr marL="432000" lvl="1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i="1" strike="noStrike" spc="-1" dirty="0" err="1">
                <a:latin typeface="Arial"/>
              </a:rPr>
              <a:t>boolean</a:t>
            </a:r>
            <a:r>
              <a:rPr lang="fr-FR" sz="1800" b="0" i="1" strike="noStrike" spc="-1" dirty="0">
                <a:latin typeface="Arial"/>
              </a:rPr>
              <a:t> </a:t>
            </a:r>
            <a:r>
              <a:rPr lang="fr-FR" sz="1800" b="0" i="1" strike="noStrike" spc="-1" dirty="0" err="1">
                <a:latin typeface="Arial"/>
              </a:rPr>
              <a:t>exists</a:t>
            </a:r>
            <a:r>
              <a:rPr lang="fr-FR" sz="1800" b="0" i="1" strike="noStrike" spc="-1" dirty="0">
                <a:latin typeface="Arial"/>
              </a:rPr>
              <a:t>(ID </a:t>
            </a:r>
            <a:r>
              <a:rPr lang="fr-FR" sz="1800" b="0" i="1" strike="noStrike" spc="-1" dirty="0" err="1">
                <a:latin typeface="Arial"/>
              </a:rPr>
              <a:t>primaryKey</a:t>
            </a:r>
            <a:r>
              <a:rPr lang="fr-FR" sz="1800" b="0" i="1" strike="noStrike" spc="-1" dirty="0">
                <a:latin typeface="Arial"/>
              </a:rPr>
              <a:t>);</a:t>
            </a:r>
            <a:endParaRPr lang="fr-FR" sz="1800" b="0" strike="noStrike" spc="-1" dirty="0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1" strike="noStrike" spc="-1" dirty="0" err="1">
                <a:latin typeface="Arial"/>
              </a:rPr>
              <a:t>JpaRepository</a:t>
            </a:r>
            <a:r>
              <a:rPr lang="fr-FR" sz="1800" b="0" strike="noStrike" spc="-1" dirty="0">
                <a:latin typeface="Arial"/>
              </a:rPr>
              <a:t> hérite de </a:t>
            </a:r>
            <a:r>
              <a:rPr lang="fr-FR" sz="1800" b="0" strike="noStrike" spc="-1" dirty="0" err="1">
                <a:latin typeface="Arial"/>
              </a:rPr>
              <a:t>CrudRepository</a:t>
            </a:r>
            <a:endParaRPr lang="fr-FR" sz="1800" b="0" strike="noStrike" spc="-1" dirty="0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1" strike="noStrike" spc="-1" dirty="0" err="1">
                <a:latin typeface="Arial"/>
              </a:rPr>
              <a:t>PagingAndSortingRepository</a:t>
            </a:r>
            <a:endParaRPr lang="fr-FR" sz="1800" b="1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407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8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409" name="CustomShape 4"/>
          <p:cNvSpPr/>
          <p:nvPr/>
        </p:nvSpPr>
        <p:spPr>
          <a:xfrm>
            <a:off x="1267560" y="713880"/>
            <a:ext cx="2482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SPRING DATA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410" name="Line 5"/>
          <p:cNvSpPr/>
          <p:nvPr/>
        </p:nvSpPr>
        <p:spPr>
          <a:xfrm flipV="1">
            <a:off x="942840" y="199800"/>
            <a:ext cx="0" cy="45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11" name="Image 410"/>
          <p:cNvPicPr/>
          <p:nvPr/>
        </p:nvPicPr>
        <p:blipFill>
          <a:blip r:embed="rId2"/>
          <a:stretch/>
        </p:blipFill>
        <p:spPr>
          <a:xfrm>
            <a:off x="432000" y="1296000"/>
            <a:ext cx="10797120" cy="424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57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59" name="CustomShape 4"/>
          <p:cNvSpPr/>
          <p:nvPr/>
        </p:nvSpPr>
        <p:spPr>
          <a:xfrm>
            <a:off x="2299320" y="1165680"/>
            <a:ext cx="3895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Object Relationnal Mapping  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60" name="CustomShape 5"/>
          <p:cNvSpPr/>
          <p:nvPr/>
        </p:nvSpPr>
        <p:spPr>
          <a:xfrm>
            <a:off x="1399680" y="2404800"/>
            <a:ext cx="862308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343080" indent="-3416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fr-FR" sz="2000" b="0" i="1" strike="noStrike" spc="-1">
                <a:solidFill>
                  <a:srgbClr val="000000"/>
                </a:solidFill>
                <a:latin typeface="Arial"/>
                <a:ea typeface="AR PL SungtiL GB"/>
              </a:rPr>
              <a:t>Les classes annotées @Entity sont gérées par un gestionnaire d’entité, </a:t>
            </a:r>
            <a:endParaRPr lang="fr-FR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000" b="0" i="1" strike="noStrike" spc="-1">
                <a:solidFill>
                  <a:srgbClr val="000000"/>
                </a:solidFill>
                <a:latin typeface="Arial"/>
                <a:ea typeface="AR PL SungtiL GB"/>
              </a:rPr>
              <a:t>L’</a:t>
            </a:r>
            <a:r>
              <a:rPr lang="fr-FR" sz="2000" b="1" i="1" strike="noStrike" spc="-1">
                <a:solidFill>
                  <a:srgbClr val="000000"/>
                </a:solidFill>
                <a:latin typeface="Arial"/>
                <a:ea typeface="AR PL SungtiL GB"/>
              </a:rPr>
              <a:t>unité de persistance</a:t>
            </a:r>
            <a:r>
              <a:rPr lang="fr-FR" sz="2000" b="0" i="1" strike="noStrike" spc="-1">
                <a:solidFill>
                  <a:srgbClr val="000000"/>
                </a:solidFill>
                <a:latin typeface="Arial"/>
                <a:ea typeface="AR PL SungtiL GB"/>
              </a:rPr>
              <a:t>. </a:t>
            </a:r>
            <a:endParaRPr lang="fr-FR" sz="2000" b="0" strike="noStrike" spc="-1">
              <a:latin typeface="Arial"/>
            </a:endParaRPr>
          </a:p>
        </p:txBody>
      </p:sp>
      <p:sp>
        <p:nvSpPr>
          <p:cNvPr id="61" name="CustomShape 6"/>
          <p:cNvSpPr/>
          <p:nvPr/>
        </p:nvSpPr>
        <p:spPr>
          <a:xfrm>
            <a:off x="1392480" y="4372200"/>
            <a:ext cx="7088400" cy="39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- Le gestionnaire se configure dans le fichier persistance.xml.</a:t>
            </a:r>
            <a:endParaRPr lang="fr-FR" sz="2000" b="0" strike="noStrike" spc="-1">
              <a:latin typeface="Arial"/>
            </a:endParaRPr>
          </a:p>
        </p:txBody>
      </p:sp>
      <p:sp>
        <p:nvSpPr>
          <p:cNvPr id="62" name="CustomShape 7"/>
          <p:cNvSpPr/>
          <p:nvPr/>
        </p:nvSpPr>
        <p:spPr>
          <a:xfrm>
            <a:off x="1386720" y="3388320"/>
            <a:ext cx="5322240" cy="39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marL="343080" indent="-3416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fr-FR" sz="2000" b="0" i="1" strike="noStrike" spc="-1">
                <a:solidFill>
                  <a:srgbClr val="000000"/>
                </a:solidFill>
                <a:latin typeface="Arial"/>
                <a:ea typeface="AR PL SungtiL GB"/>
              </a:rPr>
              <a:t>Pour Hibernate c’est géré par une Session</a:t>
            </a:r>
            <a:endParaRPr lang="fr-FR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CustomShape 1"/>
          <p:cNvSpPr/>
          <p:nvPr/>
        </p:nvSpPr>
        <p:spPr>
          <a:xfrm>
            <a:off x="0" y="896400"/>
            <a:ext cx="8444880" cy="5064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CustomShape 2"/>
          <p:cNvSpPr/>
          <p:nvPr/>
        </p:nvSpPr>
        <p:spPr>
          <a:xfrm>
            <a:off x="71280" y="1421280"/>
            <a:ext cx="7947720" cy="14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 algn="ctr">
              <a:lnSpc>
                <a:spcPts val="11500"/>
              </a:lnSpc>
            </a:pPr>
            <a:r>
              <a:rPr lang="en-US" sz="12000" b="1" strike="noStrike" spc="389">
                <a:solidFill>
                  <a:srgbClr val="FFFFFF"/>
                </a:solidFill>
                <a:latin typeface="Arial"/>
                <a:ea typeface="DejaVu Sans"/>
              </a:rPr>
              <a:t>MERCI</a:t>
            </a:r>
            <a:endParaRPr lang="fr-FR" sz="12000" b="0" strike="noStrike" spc="-1">
              <a:latin typeface="Arial"/>
            </a:endParaRPr>
          </a:p>
        </p:txBody>
      </p:sp>
      <p:sp>
        <p:nvSpPr>
          <p:cNvPr id="414" name="CustomShape 3"/>
          <p:cNvSpPr/>
          <p:nvPr/>
        </p:nvSpPr>
        <p:spPr>
          <a:xfrm>
            <a:off x="2156040" y="2895840"/>
            <a:ext cx="3778560" cy="53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500" b="1" strike="noStrike" spc="900">
                <a:solidFill>
                  <a:srgbClr val="9897A3"/>
                </a:solidFill>
                <a:latin typeface="Arial"/>
                <a:ea typeface="DejaVu Sans"/>
              </a:rPr>
              <a:t>Impression</a:t>
            </a:r>
            <a:endParaRPr lang="fr-FR" sz="3500" b="0" strike="noStrike" spc="-1">
              <a:latin typeface="Arial"/>
            </a:endParaRPr>
          </a:p>
        </p:txBody>
      </p:sp>
      <p:sp>
        <p:nvSpPr>
          <p:cNvPr id="415" name="CustomShape 4"/>
          <p:cNvSpPr/>
          <p:nvPr/>
        </p:nvSpPr>
        <p:spPr>
          <a:xfrm rot="5400000">
            <a:off x="-1359000" y="3810960"/>
            <a:ext cx="357156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500" b="0" strike="noStrike" spc="488">
                <a:solidFill>
                  <a:srgbClr val="FFFFFF"/>
                </a:solidFill>
                <a:latin typeface="Arial"/>
                <a:ea typeface="DejaVu Sans"/>
              </a:rPr>
              <a:t>Sébastien</a:t>
            </a:r>
            <a:endParaRPr lang="fr-FR" sz="1500" b="0" strike="noStrike" spc="-1">
              <a:latin typeface="Arial"/>
            </a:endParaRPr>
          </a:p>
          <a:p>
            <a:pPr>
              <a:lnSpc>
                <a:spcPts val="1800"/>
              </a:lnSpc>
            </a:pPr>
            <a:r>
              <a:rPr lang="en-US" sz="1500" b="0" strike="noStrike" spc="488">
                <a:solidFill>
                  <a:srgbClr val="FFFFFF"/>
                </a:solidFill>
                <a:latin typeface="Arial"/>
                <a:ea typeface="DejaVu Sans"/>
              </a:rPr>
              <a:t>PHILIPPOT</a:t>
            </a:r>
            <a:endParaRPr lang="fr-FR" sz="1500" b="0" strike="noStrike" spc="-1">
              <a:latin typeface="Arial"/>
            </a:endParaRPr>
          </a:p>
        </p:txBody>
      </p:sp>
      <p:sp>
        <p:nvSpPr>
          <p:cNvPr id="416" name="CustomShape 5"/>
          <p:cNvSpPr/>
          <p:nvPr/>
        </p:nvSpPr>
        <p:spPr>
          <a:xfrm>
            <a:off x="845064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7" name="CustomShape 6"/>
          <p:cNvSpPr/>
          <p:nvPr/>
        </p:nvSpPr>
        <p:spPr>
          <a:xfrm>
            <a:off x="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64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persistance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66" name="CustomShape 4"/>
          <p:cNvSpPr/>
          <p:nvPr/>
        </p:nvSpPr>
        <p:spPr>
          <a:xfrm>
            <a:off x="2299320" y="1165680"/>
            <a:ext cx="3895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ORM – Object Relationnal Mapping  </a:t>
            </a:r>
            <a:endParaRPr lang="fr-FR" sz="1800" b="0" strike="noStrike" spc="-1">
              <a:latin typeface="Arial"/>
            </a:endParaRPr>
          </a:p>
        </p:txBody>
      </p:sp>
      <p:pic>
        <p:nvPicPr>
          <p:cNvPr id="67" name="Image 11"/>
          <p:cNvPicPr/>
          <p:nvPr/>
        </p:nvPicPr>
        <p:blipFill>
          <a:blip r:embed="rId2"/>
          <a:stretch/>
        </p:blipFill>
        <p:spPr>
          <a:xfrm>
            <a:off x="7368120" y="2327040"/>
            <a:ext cx="3624480" cy="2417040"/>
          </a:xfrm>
          <a:prstGeom prst="rect">
            <a:avLst/>
          </a:prstGeom>
          <a:ln>
            <a:noFill/>
          </a:ln>
        </p:spPr>
      </p:pic>
      <p:sp>
        <p:nvSpPr>
          <p:cNvPr id="68" name="CustomShape 5"/>
          <p:cNvSpPr/>
          <p:nvPr/>
        </p:nvSpPr>
        <p:spPr>
          <a:xfrm>
            <a:off x="9783720" y="2453400"/>
            <a:ext cx="1135440" cy="39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2000" b="1" i="1" strike="noStrike" spc="-1">
                <a:solidFill>
                  <a:srgbClr val="FFFFFF"/>
                </a:solidFill>
                <a:latin typeface="Arial"/>
                <a:ea typeface="AR PL SungtiL GB"/>
              </a:rPr>
              <a:t>@Entity</a:t>
            </a:r>
            <a:endParaRPr lang="fr-FR" sz="2000" b="0" strike="noStrike" spc="-1">
              <a:latin typeface="Arial"/>
            </a:endParaRPr>
          </a:p>
        </p:txBody>
      </p:sp>
      <p:sp>
        <p:nvSpPr>
          <p:cNvPr id="69" name="CustomShape 6"/>
          <p:cNvSpPr/>
          <p:nvPr/>
        </p:nvSpPr>
        <p:spPr>
          <a:xfrm>
            <a:off x="369720" y="2443680"/>
            <a:ext cx="5036400" cy="173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1" strike="noStrike" spc="-1">
                <a:solidFill>
                  <a:srgbClr val="000000"/>
                </a:solidFill>
                <a:latin typeface="Arial"/>
                <a:ea typeface="AR PL SungtiL GB"/>
              </a:rPr>
              <a:t>Deux étapes sont nécessaires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Préparer les entités</a:t>
            </a:r>
            <a:endParaRPr lang="fr-FR" sz="1800" b="0" strike="noStrike" spc="-1">
              <a:latin typeface="Arial"/>
            </a:endParaRPr>
          </a:p>
          <a:p>
            <a:pPr marL="432000" lvl="1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  <a:tabLst>
                <a:tab pos="0" algn="l"/>
              </a:tabLst>
            </a:pPr>
            <a:r>
              <a:rPr lang="fr-FR" sz="1800" b="0" i="1" strike="noStrike" spc="-1">
                <a:solidFill>
                  <a:srgbClr val="000000"/>
                </a:solidFill>
                <a:latin typeface="Arial"/>
                <a:ea typeface="AR PL SungtiL GB"/>
              </a:rPr>
              <a:t>Ajout de @Entity</a:t>
            </a:r>
            <a:endParaRPr lang="fr-FR" sz="1800" b="0" strike="noStrike" spc="-1">
              <a:latin typeface="Arial"/>
            </a:endParaRPr>
          </a:p>
          <a:p>
            <a:pPr marL="432000" lvl="1" indent="-21528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  <a:tabLst>
                <a:tab pos="0" algn="l"/>
              </a:tabLst>
            </a:pPr>
            <a:r>
              <a:rPr lang="fr-FR" sz="1800" b="0" i="1" strike="noStrike" spc="-1">
                <a:solidFill>
                  <a:srgbClr val="000000"/>
                </a:solidFill>
                <a:latin typeface="Arial"/>
                <a:ea typeface="AR PL SungtiL GB"/>
              </a:rPr>
              <a:t>Annotations sur les attributs</a:t>
            </a: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Ajouter les entités dans l’unité de persistance</a:t>
            </a:r>
            <a:r>
              <a:rPr lang="fr-FR" sz="1800" b="0" u="sng" strike="noStrike" spc="-1">
                <a:solidFill>
                  <a:srgbClr val="000000"/>
                </a:solidFill>
                <a:uFillTx/>
                <a:latin typeface="Arial"/>
                <a:ea typeface="AR PL SungtiL GB"/>
              </a:rPr>
              <a:t>.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70" name="Line 7"/>
          <p:cNvSpPr/>
          <p:nvPr/>
        </p:nvSpPr>
        <p:spPr>
          <a:xfrm>
            <a:off x="6343560" y="2190600"/>
            <a:ext cx="0" cy="2952720"/>
          </a:xfrm>
          <a:prstGeom prst="line">
            <a:avLst/>
          </a:prstGeom>
          <a:ln>
            <a:solidFill>
              <a:srgbClr val="34A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72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3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persistence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74" name="CustomShape 4"/>
          <p:cNvSpPr/>
          <p:nvPr/>
        </p:nvSpPr>
        <p:spPr>
          <a:xfrm>
            <a:off x="9566640" y="1321560"/>
            <a:ext cx="922320" cy="1084320"/>
          </a:xfrm>
          <a:prstGeom prst="can">
            <a:avLst>
              <a:gd name="adj" fmla="val 25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Mysql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75" name="CustomShape 5"/>
          <p:cNvSpPr/>
          <p:nvPr/>
        </p:nvSpPr>
        <p:spPr>
          <a:xfrm>
            <a:off x="1239840" y="784800"/>
            <a:ext cx="250092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Le design pattern DAO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76" name="CustomShape 6"/>
          <p:cNvSpPr/>
          <p:nvPr/>
        </p:nvSpPr>
        <p:spPr>
          <a:xfrm>
            <a:off x="9566640" y="3379680"/>
            <a:ext cx="922320" cy="1084320"/>
          </a:xfrm>
          <a:prstGeom prst="can">
            <a:avLst>
              <a:gd name="adj" fmla="val 25000"/>
            </a:avLst>
          </a:prstGeom>
          <a:ln/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Oracle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77" name="CustomShape 7"/>
          <p:cNvSpPr/>
          <p:nvPr/>
        </p:nvSpPr>
        <p:spPr>
          <a:xfrm>
            <a:off x="1333800" y="2498760"/>
            <a:ext cx="1332360" cy="11959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Model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78" name="CustomShape 8"/>
          <p:cNvSpPr/>
          <p:nvPr/>
        </p:nvSpPr>
        <p:spPr>
          <a:xfrm>
            <a:off x="4023720" y="2437560"/>
            <a:ext cx="1332360" cy="119592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Interface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79" name="CustomShape 9"/>
          <p:cNvSpPr/>
          <p:nvPr/>
        </p:nvSpPr>
        <p:spPr>
          <a:xfrm>
            <a:off x="6912360" y="1714320"/>
            <a:ext cx="1584000" cy="498960"/>
          </a:xfrm>
          <a:prstGeom prst="rect">
            <a:avLst/>
          </a:prstGeom>
          <a:gradFill rotWithShape="0">
            <a:gsLst>
              <a:gs pos="0">
                <a:srgbClr val="AABABE"/>
              </a:gs>
              <a:gs pos="100000">
                <a:srgbClr val="9EAFB3"/>
              </a:gs>
            </a:gsLst>
            <a:lin ang="5400000"/>
          </a:gradFill>
          <a:ln>
            <a:solidFill>
              <a:srgbClr val="527981"/>
            </a:solidFill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4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Implementation</a:t>
            </a:r>
            <a:r>
              <a:rPr lang="fr-F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1</a:t>
            </a:r>
            <a:endParaRPr lang="fr-FR" sz="1400" b="0" strike="noStrike" spc="-1" dirty="0">
              <a:latin typeface="Arial"/>
            </a:endParaRPr>
          </a:p>
        </p:txBody>
      </p:sp>
      <p:sp>
        <p:nvSpPr>
          <p:cNvPr id="80" name="CustomShape 10"/>
          <p:cNvSpPr/>
          <p:nvPr/>
        </p:nvSpPr>
        <p:spPr>
          <a:xfrm>
            <a:off x="6972480" y="3649680"/>
            <a:ext cx="1584000" cy="498960"/>
          </a:xfrm>
          <a:prstGeom prst="rect">
            <a:avLst/>
          </a:prstGeom>
          <a:gradFill rotWithShape="0">
            <a:gsLst>
              <a:gs pos="0">
                <a:srgbClr val="CAC9CF"/>
              </a:gs>
              <a:gs pos="100000">
                <a:srgbClr val="BFBFC6"/>
              </a:gs>
            </a:gsLst>
            <a:lin ang="5400000"/>
          </a:gradFill>
          <a:ln>
            <a:solidFill>
              <a:srgbClr val="94939F"/>
            </a:solidFill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Implementation 2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81" name="CustomShape 11"/>
          <p:cNvSpPr/>
          <p:nvPr/>
        </p:nvSpPr>
        <p:spPr>
          <a:xfrm>
            <a:off x="1252080" y="2214720"/>
            <a:ext cx="144972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Service métiers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82" name="CustomShape 12"/>
          <p:cNvSpPr/>
          <p:nvPr/>
        </p:nvSpPr>
        <p:spPr>
          <a:xfrm>
            <a:off x="4238640" y="3663360"/>
            <a:ext cx="1117440" cy="759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Create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Retreive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Update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Delete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83" name="CustomShape 13"/>
          <p:cNvSpPr/>
          <p:nvPr/>
        </p:nvSpPr>
        <p:spPr>
          <a:xfrm>
            <a:off x="7206120" y="2242080"/>
            <a:ext cx="1117440" cy="759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Create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Retreive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Update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Delete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84" name="CustomShape 14"/>
          <p:cNvSpPr/>
          <p:nvPr/>
        </p:nvSpPr>
        <p:spPr>
          <a:xfrm>
            <a:off x="7301880" y="4173480"/>
            <a:ext cx="1117440" cy="759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Create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Retreive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Update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1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Delete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85" name="CustomShape 15"/>
          <p:cNvSpPr/>
          <p:nvPr/>
        </p:nvSpPr>
        <p:spPr>
          <a:xfrm>
            <a:off x="2724480" y="3097800"/>
            <a:ext cx="12654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16"/>
          <p:cNvSpPr/>
          <p:nvPr/>
        </p:nvSpPr>
        <p:spPr>
          <a:xfrm flipV="1">
            <a:off x="5357520" y="1961640"/>
            <a:ext cx="1553760" cy="916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17"/>
          <p:cNvSpPr/>
          <p:nvPr/>
        </p:nvSpPr>
        <p:spPr>
          <a:xfrm>
            <a:off x="5357520" y="3054960"/>
            <a:ext cx="1613880" cy="843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18"/>
          <p:cNvSpPr/>
          <p:nvPr/>
        </p:nvSpPr>
        <p:spPr>
          <a:xfrm flipV="1">
            <a:off x="8498160" y="1861560"/>
            <a:ext cx="1067040" cy="98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19"/>
          <p:cNvSpPr/>
          <p:nvPr/>
        </p:nvSpPr>
        <p:spPr>
          <a:xfrm>
            <a:off x="8562600" y="3899880"/>
            <a:ext cx="938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CustomShape 20"/>
          <p:cNvSpPr/>
          <p:nvPr/>
        </p:nvSpPr>
        <p:spPr>
          <a:xfrm>
            <a:off x="4374360" y="2079360"/>
            <a:ext cx="63072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DAO</a:t>
            </a:r>
            <a:endParaRPr lang="fr-FR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persistence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1239840" y="784800"/>
            <a:ext cx="250092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AR PL SungtiL GB"/>
              </a:rPr>
              <a:t>Le design pattern DAO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95" name="CustomShape 5"/>
          <p:cNvSpPr/>
          <p:nvPr/>
        </p:nvSpPr>
        <p:spPr>
          <a:xfrm>
            <a:off x="4369320" y="3808440"/>
            <a:ext cx="2421000" cy="10656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package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com.example.dao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interface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VoitureDao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create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(Voiture v);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update(Voiture v);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List&lt;Voiture&gt;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getAll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delete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(Voiture v);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}</a:t>
            </a:r>
            <a:r>
              <a:rPr lang="fr-FR" sz="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800" b="0" strike="noStrike" spc="-1" dirty="0">
              <a:latin typeface="Arial"/>
            </a:endParaRPr>
          </a:p>
        </p:txBody>
      </p:sp>
      <p:sp>
        <p:nvSpPr>
          <p:cNvPr id="96" name="CustomShape 6"/>
          <p:cNvSpPr/>
          <p:nvPr/>
        </p:nvSpPr>
        <p:spPr>
          <a:xfrm>
            <a:off x="1045080" y="2485800"/>
            <a:ext cx="1332360" cy="11959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Model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97" name="CustomShape 7"/>
          <p:cNvSpPr/>
          <p:nvPr/>
        </p:nvSpPr>
        <p:spPr>
          <a:xfrm>
            <a:off x="4634280" y="2396880"/>
            <a:ext cx="1332360" cy="119592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Interface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98" name="CustomShape 8"/>
          <p:cNvSpPr/>
          <p:nvPr/>
        </p:nvSpPr>
        <p:spPr>
          <a:xfrm>
            <a:off x="8411760" y="1236600"/>
            <a:ext cx="1584000" cy="498960"/>
          </a:xfrm>
          <a:prstGeom prst="rect">
            <a:avLst/>
          </a:prstGeom>
          <a:gradFill rotWithShape="0">
            <a:gsLst>
              <a:gs pos="0">
                <a:srgbClr val="AABABE"/>
              </a:gs>
              <a:gs pos="100000">
                <a:srgbClr val="9EAFB3"/>
              </a:gs>
            </a:gsLst>
            <a:lin ang="5400000"/>
          </a:gradFill>
          <a:ln>
            <a:solidFill>
              <a:srgbClr val="527981"/>
            </a:solidFill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Implementation 1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99" name="CustomShape 9"/>
          <p:cNvSpPr/>
          <p:nvPr/>
        </p:nvSpPr>
        <p:spPr>
          <a:xfrm>
            <a:off x="8377200" y="3942720"/>
            <a:ext cx="1584000" cy="498960"/>
          </a:xfrm>
          <a:prstGeom prst="rect">
            <a:avLst/>
          </a:prstGeom>
          <a:gradFill rotWithShape="0">
            <a:gsLst>
              <a:gs pos="0">
                <a:srgbClr val="CAC9CF"/>
              </a:gs>
              <a:gs pos="100000">
                <a:srgbClr val="BFBFC6"/>
              </a:gs>
            </a:gsLst>
            <a:lin ang="5400000"/>
          </a:gradFill>
          <a:ln>
            <a:solidFill>
              <a:srgbClr val="94939F"/>
            </a:solidFill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Implementation 2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100" name="CustomShape 10"/>
          <p:cNvSpPr/>
          <p:nvPr/>
        </p:nvSpPr>
        <p:spPr>
          <a:xfrm>
            <a:off x="963360" y="2201400"/>
            <a:ext cx="144972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Service métiers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101" name="CustomShape 11"/>
          <p:cNvSpPr/>
          <p:nvPr/>
        </p:nvSpPr>
        <p:spPr>
          <a:xfrm flipV="1">
            <a:off x="2414880" y="3112920"/>
            <a:ext cx="2217960" cy="39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12"/>
          <p:cNvSpPr/>
          <p:nvPr/>
        </p:nvSpPr>
        <p:spPr>
          <a:xfrm flipV="1">
            <a:off x="6071040" y="1483560"/>
            <a:ext cx="2339280" cy="1149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13"/>
          <p:cNvSpPr/>
          <p:nvPr/>
        </p:nvSpPr>
        <p:spPr>
          <a:xfrm>
            <a:off x="5968080" y="3343680"/>
            <a:ext cx="2407680" cy="847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14"/>
          <p:cNvSpPr/>
          <p:nvPr/>
        </p:nvSpPr>
        <p:spPr>
          <a:xfrm>
            <a:off x="4917960" y="2058120"/>
            <a:ext cx="63072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DAO</a:t>
            </a:r>
            <a:endParaRPr lang="fr-FR" sz="1400" b="0" strike="noStrike" spc="-1" dirty="0">
              <a:latin typeface="Arial"/>
            </a:endParaRPr>
          </a:p>
        </p:txBody>
      </p:sp>
      <p:sp>
        <p:nvSpPr>
          <p:cNvPr id="105" name="CustomShape 15"/>
          <p:cNvSpPr/>
          <p:nvPr/>
        </p:nvSpPr>
        <p:spPr>
          <a:xfrm>
            <a:off x="7904520" y="1934280"/>
            <a:ext cx="3639240" cy="121752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package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com.example.dao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VoitureDaoMysqlImpl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implements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VoitureDao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create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(Voiture v){}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update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(Voiture v){}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List&lt;Voiture&gt;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getAll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(){}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delete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(Voiture v){}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} </a:t>
            </a:r>
            <a:endParaRPr lang="fr-FR" sz="1000" b="0" strike="noStrike" spc="-1" dirty="0">
              <a:latin typeface="Arial"/>
            </a:endParaRPr>
          </a:p>
        </p:txBody>
      </p:sp>
      <p:sp>
        <p:nvSpPr>
          <p:cNvPr id="106" name="CustomShape 16"/>
          <p:cNvSpPr/>
          <p:nvPr/>
        </p:nvSpPr>
        <p:spPr>
          <a:xfrm>
            <a:off x="8142120" y="4592160"/>
            <a:ext cx="3639240" cy="121752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package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com.example.dao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VoitureDaoOracleImpl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implements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VoitureDao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create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(Voiture v){}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update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(Voiture v){}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List&lt;Voiture&gt;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getAll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(){}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        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880000"/>
                </a:solidFill>
                <a:latin typeface="inherit"/>
                <a:ea typeface="DejaVu Sans"/>
              </a:rPr>
              <a:t>delete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(Voiture v){}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} </a:t>
            </a:r>
            <a:endParaRPr lang="fr-FR" sz="1000" b="0" strike="noStrike" spc="-1" dirty="0">
              <a:latin typeface="Arial"/>
            </a:endParaRPr>
          </a:p>
        </p:txBody>
      </p:sp>
      <p:sp>
        <p:nvSpPr>
          <p:cNvPr id="107" name="CustomShape 17"/>
          <p:cNvSpPr/>
          <p:nvPr/>
        </p:nvSpPr>
        <p:spPr>
          <a:xfrm>
            <a:off x="216000" y="3816000"/>
            <a:ext cx="3429720" cy="10656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package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com.example.dao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class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Run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{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public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static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 err="1">
                <a:solidFill>
                  <a:srgbClr val="444444"/>
                </a:solidFill>
                <a:latin typeface="inherit"/>
                <a:ea typeface="DejaVu Sans"/>
              </a:rPr>
              <a:t>void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1" strike="noStrike" spc="-1" dirty="0">
                <a:solidFill>
                  <a:srgbClr val="880000"/>
                </a:solidFill>
                <a:latin typeface="inherit"/>
                <a:ea typeface="DejaVu Sans"/>
              </a:rPr>
              <a:t>main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(String[] args){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Voiture v=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new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Voiture(</a:t>
            </a:r>
            <a:r>
              <a:rPr lang="fr-FR" sz="1000" b="0" strike="noStrike" spc="-1" dirty="0">
                <a:solidFill>
                  <a:srgbClr val="880000"/>
                </a:solidFill>
                <a:latin typeface="Courier New"/>
                <a:ea typeface="DejaVu Sans"/>
              </a:rPr>
              <a:t>"blanc"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);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VoitureDao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dao=</a:t>
            </a:r>
            <a:r>
              <a:rPr lang="fr-FR" sz="1000" b="1" strike="noStrike" spc="-1" dirty="0">
                <a:solidFill>
                  <a:srgbClr val="444444"/>
                </a:solidFill>
                <a:latin typeface="inherit"/>
                <a:ea typeface="DejaVu Sans"/>
              </a:rPr>
              <a:t>new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VoitureDaoMysqlImpl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();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   </a:t>
            </a:r>
            <a:r>
              <a:rPr lang="fr-FR" sz="1000" b="0" strike="noStrike" spc="-1" dirty="0" err="1">
                <a:solidFill>
                  <a:srgbClr val="444444"/>
                </a:solidFill>
                <a:latin typeface="Courier New"/>
                <a:ea typeface="DejaVu Sans"/>
              </a:rPr>
              <a:t>dao.create</a:t>
            </a: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(v);      </a:t>
            </a:r>
            <a:endParaRPr lang="fr-FR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1000" b="0" strike="noStrike" spc="-1" dirty="0">
                <a:solidFill>
                  <a:srgbClr val="444444"/>
                </a:solidFill>
                <a:latin typeface="Courier New"/>
                <a:ea typeface="DejaVu Sans"/>
              </a:rPr>
              <a:t>} </a:t>
            </a:r>
            <a:endParaRPr lang="fr-FR" sz="1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persistence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111" name="CustomShape 4"/>
          <p:cNvSpPr/>
          <p:nvPr/>
        </p:nvSpPr>
        <p:spPr>
          <a:xfrm>
            <a:off x="3504600" y="2385720"/>
            <a:ext cx="5459760" cy="173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Exercice :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Un produit est défini par un nom de type Chaîne de caractère, d’un prix de type double. Enregistrer ce produit dans une base de données nommée TP2-hibernate. 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Vous utiliserez le pattern DAO.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0" y="5958000"/>
            <a:ext cx="3739680" cy="898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Architecture en couche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3741840" y="5958000"/>
            <a:ext cx="8448840" cy="8985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3"/>
          <p:cNvSpPr/>
          <p:nvPr/>
        </p:nvSpPr>
        <p:spPr>
          <a:xfrm>
            <a:off x="551160" y="245520"/>
            <a:ext cx="5905440" cy="3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strike="noStrike" spc="591">
                <a:solidFill>
                  <a:srgbClr val="39AEA9"/>
                </a:solidFill>
                <a:latin typeface="Arial"/>
                <a:ea typeface="DejaVu Sans"/>
              </a:rPr>
              <a:t>La couche persistence</a:t>
            </a:r>
            <a:endParaRPr lang="fr-FR" sz="2800" b="0" strike="noStrike" spc="-1"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4638960" y="1854000"/>
            <a:ext cx="2666160" cy="8038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DaoFactory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16" name="CustomShape 5"/>
          <p:cNvSpPr/>
          <p:nvPr/>
        </p:nvSpPr>
        <p:spPr>
          <a:xfrm>
            <a:off x="4848840" y="2659320"/>
            <a:ext cx="360" cy="686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CustomShape 6"/>
          <p:cNvSpPr/>
          <p:nvPr/>
        </p:nvSpPr>
        <p:spPr>
          <a:xfrm>
            <a:off x="7065000" y="2659320"/>
            <a:ext cx="360" cy="686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7"/>
          <p:cNvSpPr/>
          <p:nvPr/>
        </p:nvSpPr>
        <p:spPr>
          <a:xfrm>
            <a:off x="4111920" y="3370680"/>
            <a:ext cx="1776960" cy="5731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FFFFFF"/>
                </a:solidFill>
                <a:latin typeface="Arial"/>
                <a:ea typeface="DejaVu Sans"/>
              </a:rPr>
              <a:t>implementationDAO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119" name="CustomShape 8"/>
          <p:cNvSpPr/>
          <p:nvPr/>
        </p:nvSpPr>
        <p:spPr>
          <a:xfrm>
            <a:off x="7092720" y="2870640"/>
            <a:ext cx="62784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create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120" name="CustomShape 9"/>
          <p:cNvSpPr/>
          <p:nvPr/>
        </p:nvSpPr>
        <p:spPr>
          <a:xfrm>
            <a:off x="4812480" y="2870640"/>
            <a:ext cx="62784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create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121" name="CustomShape 10"/>
          <p:cNvSpPr/>
          <p:nvPr/>
        </p:nvSpPr>
        <p:spPr>
          <a:xfrm>
            <a:off x="6095880" y="3374280"/>
            <a:ext cx="1905480" cy="5731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implementation2DAO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22" name="CustomShape 11"/>
          <p:cNvSpPr/>
          <p:nvPr/>
        </p:nvSpPr>
        <p:spPr>
          <a:xfrm>
            <a:off x="4103640" y="4547160"/>
            <a:ext cx="1776960" cy="5731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InterfaceDAO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23" name="CustomShape 12"/>
          <p:cNvSpPr/>
          <p:nvPr/>
        </p:nvSpPr>
        <p:spPr>
          <a:xfrm>
            <a:off x="6095880" y="4531680"/>
            <a:ext cx="1776960" cy="5731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InterfaceDAO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24" name="CustomShape 13"/>
          <p:cNvSpPr/>
          <p:nvPr/>
        </p:nvSpPr>
        <p:spPr>
          <a:xfrm>
            <a:off x="4615200" y="3945240"/>
            <a:ext cx="360" cy="600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14"/>
          <p:cNvSpPr/>
          <p:nvPr/>
        </p:nvSpPr>
        <p:spPr>
          <a:xfrm>
            <a:off x="4615200" y="4047120"/>
            <a:ext cx="95364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implements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126" name="CustomShape 15"/>
          <p:cNvSpPr/>
          <p:nvPr/>
        </p:nvSpPr>
        <p:spPr>
          <a:xfrm>
            <a:off x="6697080" y="3945240"/>
            <a:ext cx="360" cy="576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34ADA8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16"/>
          <p:cNvSpPr/>
          <p:nvPr/>
        </p:nvSpPr>
        <p:spPr>
          <a:xfrm>
            <a:off x="6764400" y="4085640"/>
            <a:ext cx="95364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implements</a:t>
            </a:r>
            <a:endParaRPr lang="fr-FR" sz="11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9AEA9"/>
      </a:accent1>
      <a:accent2>
        <a:srgbClr val="5B5151"/>
      </a:accent2>
      <a:accent3>
        <a:srgbClr val="557B83"/>
      </a:accent3>
      <a:accent4>
        <a:srgbClr val="9897A3"/>
      </a:accent4>
      <a:accent5>
        <a:srgbClr val="A3D5AB"/>
      </a:accent5>
      <a:accent6>
        <a:srgbClr val="E5EFC1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5119</TotalTime>
  <Words>2680</Words>
  <Application>Microsoft Office PowerPoint</Application>
  <PresentationFormat>Grand écran</PresentationFormat>
  <Paragraphs>562</Paragraphs>
  <Slides>40</Slides>
  <Notes>0</Notes>
  <HiddenSlides>1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51" baseType="lpstr">
      <vt:lpstr>Arial</vt:lpstr>
      <vt:lpstr>BlinkMacSystemFont</vt:lpstr>
      <vt:lpstr>Consolas</vt:lpstr>
      <vt:lpstr>Courier New</vt:lpstr>
      <vt:lpstr>FreeSans</vt:lpstr>
      <vt:lpstr>FreeSansBold</vt:lpstr>
      <vt:lpstr>inherit</vt:lpstr>
      <vt:lpstr>StarSymbol</vt:lpstr>
      <vt:lpstr>Symbol</vt:lpstr>
      <vt:lpstr>Wingdings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Billy Schlotter</dc:creator>
  <dc:description/>
  <cp:lastModifiedBy>seb montauban</cp:lastModifiedBy>
  <cp:revision>382</cp:revision>
  <dcterms:created xsi:type="dcterms:W3CDTF">2017-03-29T19:21:49Z</dcterms:created>
  <dcterms:modified xsi:type="dcterms:W3CDTF">2022-11-25T12:44:39Z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1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38</vt:i4>
  </property>
</Properties>
</file>